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37"/>
  </p:notesMasterIdLst>
  <p:sldIdLst>
    <p:sldId id="267" r:id="rId2"/>
    <p:sldId id="294" r:id="rId3"/>
    <p:sldId id="268" r:id="rId4"/>
    <p:sldId id="271" r:id="rId5"/>
    <p:sldId id="307" r:id="rId6"/>
    <p:sldId id="269" r:id="rId7"/>
    <p:sldId id="270" r:id="rId8"/>
    <p:sldId id="292" r:id="rId9"/>
    <p:sldId id="293" r:id="rId10"/>
    <p:sldId id="276" r:id="rId11"/>
    <p:sldId id="277" r:id="rId12"/>
    <p:sldId id="278" r:id="rId13"/>
    <p:sldId id="279" r:id="rId14"/>
    <p:sldId id="280" r:id="rId15"/>
    <p:sldId id="281" r:id="rId16"/>
    <p:sldId id="304" r:id="rId17"/>
    <p:sldId id="306" r:id="rId18"/>
    <p:sldId id="295" r:id="rId19"/>
    <p:sldId id="296" r:id="rId20"/>
    <p:sldId id="297" r:id="rId21"/>
    <p:sldId id="298" r:id="rId22"/>
    <p:sldId id="282" r:id="rId23"/>
    <p:sldId id="308" r:id="rId24"/>
    <p:sldId id="309" r:id="rId25"/>
    <p:sldId id="310" r:id="rId26"/>
    <p:sldId id="311" r:id="rId27"/>
    <p:sldId id="299" r:id="rId28"/>
    <p:sldId id="300" r:id="rId29"/>
    <p:sldId id="301" r:id="rId30"/>
    <p:sldId id="302" r:id="rId31"/>
    <p:sldId id="312" r:id="rId32"/>
    <p:sldId id="285" r:id="rId33"/>
    <p:sldId id="303" r:id="rId34"/>
    <p:sldId id="291" r:id="rId35"/>
    <p:sldId id="305"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99FF"/>
    <a:srgbClr val="FF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06" autoAdjust="0"/>
  </p:normalViewPr>
  <p:slideViewPr>
    <p:cSldViewPr snapToGrid="0">
      <p:cViewPr>
        <p:scale>
          <a:sx n="90" d="100"/>
          <a:sy n="90" d="100"/>
        </p:scale>
        <p:origin x="42" y="-72"/>
      </p:cViewPr>
      <p:guideLst>
        <p:guide orient="horz" pos="2160"/>
        <p:guide pos="3840"/>
      </p:guideLst>
    </p:cSldViewPr>
  </p:slideViewPr>
  <p:outlineViewPr>
    <p:cViewPr>
      <p:scale>
        <a:sx n="33" d="100"/>
        <a:sy n="33" d="100"/>
      </p:scale>
      <p:origin x="0" y="1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ru-RU" sz="3600" b="0" dirty="0" smtClean="0"/>
              <a:t>60</a:t>
            </a:r>
            <a:endParaRPr lang="ru-RU" sz="3600" b="0" dirty="0"/>
          </a:p>
        </c:rich>
      </c:tx>
      <c:layout>
        <c:manualLayout>
          <c:xMode val="edge"/>
          <c:yMode val="edge"/>
          <c:x val="0.49997650098425195"/>
          <c:y val="0.29296873197780932"/>
        </c:manualLayout>
      </c:layout>
      <c:overlay val="0"/>
    </c:title>
    <c:autoTitleDeleted val="0"/>
    <c:plotArea>
      <c:layout>
        <c:manualLayout>
          <c:layoutTarget val="inner"/>
          <c:xMode val="edge"/>
          <c:yMode val="edge"/>
          <c:x val="0.11622121062992126"/>
          <c:y val="5.9500796044488442E-2"/>
          <c:w val="0.50269955708661418"/>
          <c:h val="0.75404928924401515"/>
        </c:manualLayout>
      </c:layout>
      <c:pieChart>
        <c:varyColors val="1"/>
        <c:ser>
          <c:idx val="0"/>
          <c:order val="0"/>
          <c:tx>
            <c:strRef>
              <c:f>Лист1!$B$1</c:f>
              <c:strCache>
                <c:ptCount val="1"/>
                <c:pt idx="0">
                  <c:v>Столбец1</c:v>
                </c:pt>
              </c:strCache>
            </c:strRef>
          </c:tx>
          <c:spPr>
            <a:ln>
              <a:solidFill>
                <a:schemeClr val="accent2">
                  <a:lumMod val="50000"/>
                </a:schemeClr>
              </a:solidFill>
            </a:ln>
          </c:spPr>
          <c:dLbls>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3600"/>
                </a:pPr>
                <a:endParaRPr lang="ru-RU"/>
              </a:p>
            </c:txPr>
            <c:showLegendKey val="0"/>
            <c:showVal val="0"/>
            <c:showCatName val="0"/>
            <c:showSerName val="0"/>
            <c:showPercent val="0"/>
            <c:showBubbleSize val="0"/>
          </c:dLbls>
          <c:cat>
            <c:strRef>
              <c:f>Лист1!$A$2:$A$4</c:f>
              <c:strCache>
                <c:ptCount val="3"/>
                <c:pt idx="0">
                  <c:v>ЕФОМ</c:v>
                </c:pt>
                <c:pt idx="1">
                  <c:v>Образовательные результаты</c:v>
                </c:pt>
                <c:pt idx="2">
                  <c:v>Отзыв работодателя +мнение выпускников</c:v>
                </c:pt>
              </c:strCache>
            </c:strRef>
          </c:cat>
          <c:val>
            <c:numRef>
              <c:f>Лист1!$B$2:$B$4</c:f>
              <c:numCache>
                <c:formatCode>General</c:formatCode>
                <c:ptCount val="3"/>
                <c:pt idx="0">
                  <c:v>60</c:v>
                </c:pt>
                <c:pt idx="1">
                  <c:v>25</c:v>
                </c:pt>
                <c:pt idx="2">
                  <c:v>15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B0C53-5808-453E-A569-4BC375F4ED8C}" type="datetimeFigureOut">
              <a:rPr lang="ru-RU" smtClean="0"/>
              <a:pPr/>
              <a:t>11.01.2020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8D8F5-AA2F-4BE6-8E93-F021D7806685}" type="slidenum">
              <a:rPr lang="ru-RU" smtClean="0"/>
              <a:pPr/>
              <a:t>‹#›</a:t>
            </a:fld>
            <a:endParaRPr lang="ru-RU"/>
          </a:p>
        </p:txBody>
      </p:sp>
    </p:spTree>
    <p:extLst>
      <p:ext uri="{BB962C8B-B14F-4D97-AF65-F5344CB8AC3E}">
        <p14:creationId xmlns:p14="http://schemas.microsoft.com/office/powerpoint/2010/main" val="229060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38D8F5-AA2F-4BE6-8E93-F021D7806685}"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38D8F5-AA2F-4BE6-8E93-F021D7806685}"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B38D8F5-AA2F-4BE6-8E93-F021D7806685}" type="slidenum">
              <a:rPr lang="ru-RU" smtClean="0"/>
              <a:pPr/>
              <a:t>14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B38D8F5-AA2F-4BE6-8E93-F021D7806685}" type="slidenum">
              <a:rPr lang="ru-RU" smtClean="0"/>
              <a:pPr/>
              <a:t>19</a:t>
            </a:fld>
            <a:endParaRPr lang="ru-RU"/>
          </a:p>
        </p:txBody>
      </p:sp>
    </p:spTree>
    <p:extLst>
      <p:ext uri="{BB962C8B-B14F-4D97-AF65-F5344CB8AC3E}">
        <p14:creationId xmlns:p14="http://schemas.microsoft.com/office/powerpoint/2010/main" val="258341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9A500E-56CB-45BB-BC53-29C7A0557C9B}"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F9A500E-56CB-45BB-BC53-29C7A0557C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1A8E26-51E2-4B13-B915-2C89C81B8FBE}" type="datetimeFigureOut">
              <a:rPr lang="ru-RU" smtClean="0"/>
              <a:pPr/>
              <a:t>11.01.2020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F9A500E-56CB-45BB-BC53-29C7A0557C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51A8E26-51E2-4B13-B915-2C89C81B8FBE}" type="datetimeFigureOut">
              <a:rPr lang="ru-RU" smtClean="0"/>
              <a:pPr/>
              <a:t>11.01.2020</a:t>
            </a:fld>
            <a:endParaRPr lang="ru-RU"/>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F9A500E-56CB-45BB-BC53-29C7A0557C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teacherslevel.herzen.edu.ru/"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injust.consultant.ru/documents/15864" TargetMode="External"/><Relationship Id="rId7" Type="http://schemas.openxmlformats.org/officeDocument/2006/relationships/image" Target="../media/image7.jpeg"/><Relationship Id="rId2" Type="http://schemas.openxmlformats.org/officeDocument/2006/relationships/hyperlink" Target="http://www.rosmintrud.ru/docs/mintrud/orders/129" TargetMode="External"/><Relationship Id="rId1" Type="http://schemas.openxmlformats.org/officeDocument/2006/relationships/slideLayout" Target="../slideLayouts/slideLayout7.xml"/><Relationship Id="rId6" Type="http://schemas.openxmlformats.org/officeDocument/2006/relationships/hyperlink" Target="https://minjust.consultant.ru/documents/22428" TargetMode="External"/><Relationship Id="rId5" Type="http://schemas.openxmlformats.org/officeDocument/2006/relationships/hyperlink" Target="https://minjust.consultant.ru/documents/16279" TargetMode="External"/><Relationship Id="rId4" Type="http://schemas.openxmlformats.org/officeDocument/2006/relationships/hyperlink" Target="https://minjust.consultant.ru/documents/1626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rused.ru/irk-mdou176/wp-content/uploads/sites/100/2019/08/3_bd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52" y="1649813"/>
            <a:ext cx="5332295" cy="48934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5642" y="1852552"/>
            <a:ext cx="11139054" cy="2554545"/>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        Педагогический совет: </a:t>
            </a:r>
          </a:p>
          <a:p>
            <a:pPr algn="ctr"/>
            <a:endParaRPr lang="ru-RU" sz="4000" b="1" dirty="0" smtClean="0">
              <a:latin typeface="Times New Roman" pitchFamily="18" charset="0"/>
              <a:cs typeface="Times New Roman" pitchFamily="18" charset="0"/>
            </a:endParaRPr>
          </a:p>
          <a:p>
            <a:pPr algn="ctr"/>
            <a:r>
              <a:rPr lang="ru-RU" sz="4000" b="1" dirty="0" smtClean="0">
                <a:latin typeface="Bahnschrift" panose="020B0502040204020203" pitchFamily="34" charset="0"/>
                <a:cs typeface="Times New Roman" pitchFamily="18" charset="0"/>
              </a:rPr>
              <a:t>         «Профессиональный стандарт педагога.</a:t>
            </a:r>
          </a:p>
          <a:p>
            <a:pPr algn="ctr"/>
            <a:r>
              <a:rPr lang="ru-RU" sz="4000" b="1" dirty="0" smtClean="0">
                <a:latin typeface="Bahnschrift" panose="020B0502040204020203" pitchFamily="34" charset="0"/>
                <a:cs typeface="Times New Roman" pitchFamily="18" charset="0"/>
              </a:rPr>
              <a:t>         Новая форма аттестации»</a:t>
            </a:r>
            <a:endParaRPr lang="ru-RU" sz="4000" b="1" dirty="0">
              <a:latin typeface="Bahnschrift" panose="020B0502040204020203" pitchFamily="34" charset="0"/>
              <a:cs typeface="Times New Roman" pitchFamily="18" charset="0"/>
            </a:endParaRPr>
          </a:p>
        </p:txBody>
      </p:sp>
      <p:sp>
        <p:nvSpPr>
          <p:cNvPr id="1025" name="Rectangle 1"/>
          <p:cNvSpPr>
            <a:spLocks noChangeArrowheads="1"/>
          </p:cNvSpPr>
          <p:nvPr/>
        </p:nvSpPr>
        <p:spPr bwMode="auto">
          <a:xfrm>
            <a:off x="3657601" y="405987"/>
            <a:ext cx="83483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a:r>
              <a:rPr kumimoji="0" lang="ru-RU" sz="2400" i="0" u="none" strike="noStrike" cap="none" normalizeH="0" baseline="0" dirty="0" smtClean="0">
                <a:ln>
                  <a:noFill/>
                </a:ln>
                <a:effectLst/>
                <a:latin typeface="Monotype Corsiva" panose="03010101010201010101" pitchFamily="66" charset="0"/>
                <a:ea typeface="Calibri" pitchFamily="34" charset="0"/>
                <a:cs typeface="Times New Roman" pitchFamily="18" charset="0"/>
              </a:rPr>
              <a:t>«</a:t>
            </a:r>
            <a:r>
              <a:rPr lang="ru-RU" sz="2400" dirty="0" smtClean="0">
                <a:latin typeface="Monotype Corsiva" panose="03010101010201010101" pitchFamily="66" charset="0"/>
                <a:cs typeface="Times New Roman" pitchFamily="18" charset="0"/>
              </a:rPr>
              <a:t>Ничто не является хорошим или плохим, всё зависит от того, </a:t>
            </a:r>
          </a:p>
          <a:p>
            <a:pPr algn="r"/>
            <a:r>
              <a:rPr lang="ru-RU" sz="2400" dirty="0" smtClean="0">
                <a:latin typeface="Monotype Corsiva" panose="03010101010201010101" pitchFamily="66" charset="0"/>
                <a:cs typeface="Times New Roman" pitchFamily="18" charset="0"/>
              </a:rPr>
              <a:t>как мы смотрим на вещи</a:t>
            </a:r>
            <a:r>
              <a:rPr kumimoji="0" lang="ru-RU" sz="2400" i="0" u="none" strike="noStrike" cap="none" normalizeH="0" baseline="0" dirty="0" smtClean="0">
                <a:ln>
                  <a:noFill/>
                </a:ln>
                <a:effectLst/>
                <a:latin typeface="Monotype Corsiva" panose="03010101010201010101" pitchFamily="66" charset="0"/>
                <a:ea typeface="Calibri" pitchFamily="34" charset="0"/>
                <a:cs typeface="Times New Roman" pitchFamily="18" charset="0"/>
              </a:rPr>
              <a:t>».</a:t>
            </a:r>
          </a:p>
          <a:p>
            <a:pPr algn="r"/>
            <a:r>
              <a:rPr lang="ru-RU" sz="2400" i="1" dirty="0" smtClean="0">
                <a:latin typeface="Monotype Corsiva" panose="03010101010201010101" pitchFamily="66" charset="0"/>
                <a:cs typeface="Times New Roman" pitchFamily="18" charset="0"/>
              </a:rPr>
              <a:t>     </a:t>
            </a:r>
            <a:r>
              <a:rPr lang="ru-RU" sz="2000" i="1" dirty="0" smtClean="0">
                <a:latin typeface="Monotype Corsiva" panose="03010101010201010101" pitchFamily="66" charset="0"/>
                <a:cs typeface="Times New Roman" pitchFamily="18" charset="0"/>
              </a:rPr>
              <a:t>Уильям Шекспир</a:t>
            </a:r>
            <a:endParaRPr lang="ru-RU" sz="2000" dirty="0">
              <a:latin typeface="Monotype Corsiva" panose="03010101010201010101" pitchFamily="66" charset="0"/>
              <a:cs typeface="Times New Roman" pitchFamily="18" charset="0"/>
            </a:endParaRPr>
          </a:p>
        </p:txBody>
      </p:sp>
      <p:sp>
        <p:nvSpPr>
          <p:cNvPr id="4" name="Прямоугольник 3"/>
          <p:cNvSpPr/>
          <p:nvPr/>
        </p:nvSpPr>
        <p:spPr>
          <a:xfrm>
            <a:off x="5778024" y="5153041"/>
            <a:ext cx="6096000" cy="1200329"/>
          </a:xfrm>
          <a:prstGeom prst="rect">
            <a:avLst/>
          </a:prstGeom>
        </p:spPr>
        <p:txBody>
          <a:bodyPr>
            <a:spAutoFit/>
          </a:bodyPr>
          <a:lstStyle/>
          <a:p>
            <a:pPr algn="ctr"/>
            <a:endParaRPr lang="ru-RU" sz="2400" dirty="0" smtClean="0">
              <a:latin typeface="Lucida Sans Unicode" panose="020B0602030504020204" pitchFamily="34" charset="0"/>
              <a:cs typeface="Lucida Sans Unicode" panose="020B0602030504020204" pitchFamily="34" charset="0"/>
            </a:endParaRPr>
          </a:p>
          <a:p>
            <a:pPr algn="ctr"/>
            <a:r>
              <a:rPr lang="ru-RU" sz="2400" dirty="0" smtClean="0">
                <a:latin typeface="Lucida Sans Unicode" panose="020B0602030504020204" pitchFamily="34" charset="0"/>
                <a:cs typeface="Lucida Sans Unicode" panose="020B0602030504020204" pitchFamily="34" charset="0"/>
              </a:rPr>
              <a:t>МБОУ «СОШ с.п.Бено – Юрт»</a:t>
            </a:r>
          </a:p>
          <a:p>
            <a:r>
              <a:rPr lang="ru-RU" sz="2400" dirty="0" smtClean="0">
                <a:latin typeface="Monotype Corsiva" panose="03010101010201010101" pitchFamily="66" charset="0"/>
                <a:cs typeface="Lucida Sans Unicode" panose="020B0602030504020204" pitchFamily="34" charset="0"/>
              </a:rPr>
              <a:t>Заместитель директора по УВР Абдулаева Х.Р.</a:t>
            </a:r>
            <a:endParaRPr lang="ru-RU" sz="2400" dirty="0">
              <a:latin typeface="Monotype Corsiva" panose="03010101010201010101" pitchFamily="66" charset="0"/>
              <a:cs typeface="Lucida Sans Unicode" panose="020B0602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880884" y="170121"/>
            <a:ext cx="4338083" cy="5784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49153" name="Rectangle 1"/>
          <p:cNvSpPr>
            <a:spLocks noChangeArrowheads="1"/>
          </p:cNvSpPr>
          <p:nvPr/>
        </p:nvSpPr>
        <p:spPr bwMode="auto">
          <a:xfrm>
            <a:off x="380010" y="748567"/>
            <a:ext cx="11471564"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Педагог должен:</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Иметь высшее образование. Педагог, имеющий среднее специальное образование и работающий в настоящее время в дошкольных организациях и начальной школе, должны быть созданы условия для его получения без отрыва от своей профессиональной деятельности.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Демонстрировать знание предмета и программы обучения (с последующей профессиональной переподготовкой по профилю педагогической деятельности).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Уметь  планировать,  проводить  уроки,  анализировать  их эффективность (самоанализ урока).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Владеть  формами  и  методами  обучения,  выходящими  за  рамки уроков: лабораторные эксперименты, практические работы по химии, биологии, географии, индивидуальные консультации и т.п.</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5.Использовать специальные подходы к обучению, для того чтобы включить  в  образовательный  процесс  всех  учеников:  со  специальными потребностями в образовании; одаренных учеников; учеников, для которых русский  язык  не  является  родным;  учеников  с  ограниченными возможностями и т.д.</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этого практикуются различные виды помощи: разъяснение отдельных вопросов, повторное объяснение новой темы. При этом в одних случаях требуется большее использование наглядности, а в других – словесной конкретизации. Также даются рекомендации по самостоятельному освоению некоторых тем. Проводятся текущие, тематические и обобщающие (при подготовке к ГИА, ЕГЭ) консультации. Используются зачетные листы по темам, </a:t>
            </a:r>
            <a:r>
              <a:rPr kumimoji="0" lang="ru-RU" sz="17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блок-задания</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программе, которые позволяют учащимся заниматься самообразованием и самому отвечать за собственные продвижения.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Уметь объективно оценивать знания учеников, используя разные формы и методы контроля.</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Существует три вида контроля: индивидуальный, групповой, фронтальный. Методы контроля: устный или письменный опрос, диктант, зачет, работа (контр., </a:t>
            </a:r>
            <a:r>
              <a:rPr kumimoji="0" lang="ru-RU" sz="17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самост</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7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практ</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лабораторная), тест и нетрадиционные методы (кроссворд, головоломки, ребусы, шарады, викторины).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Владеть  </a:t>
            </a:r>
            <a:r>
              <a:rPr kumimoji="0" lang="ru-RU" sz="17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ИКТ-компетенциями</a:t>
            </a:r>
            <a:r>
              <a:rPr kumimoji="0" lang="ru-RU" sz="17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3803604" y="163792"/>
            <a:ext cx="4251870" cy="584775"/>
          </a:xfrm>
          <a:prstGeom prst="rect">
            <a:avLst/>
          </a:prstGeom>
        </p:spPr>
        <p:txBody>
          <a:bodyPr wrap="none">
            <a:spAutoFit/>
          </a:bodyPr>
          <a:lstStyle/>
          <a:p>
            <a:pPr lvl="0" algn="just" fontAlgn="base">
              <a:spcBef>
                <a:spcPct val="0"/>
              </a:spcBef>
              <a:spcAft>
                <a:spcPct val="0"/>
              </a:spcAft>
            </a:pPr>
            <a:r>
              <a:rPr lang="ru-RU" sz="3200" b="1" dirty="0" smtClean="0">
                <a:solidFill>
                  <a:prstClr val="black"/>
                </a:solidFill>
                <a:latin typeface="Times New Roman" pitchFamily="18" charset="0"/>
                <a:ea typeface="Times New Roman" pitchFamily="18" charset="0"/>
                <a:cs typeface="Times New Roman" pitchFamily="18" charset="0"/>
              </a:rPr>
              <a:t>Функция «Обучения»</a:t>
            </a:r>
            <a:endParaRPr lang="ru-RU" sz="3200" dirty="0" smtClean="0">
              <a:solidFill>
                <a:prstClr val="black"/>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029740" y="425294"/>
            <a:ext cx="4922874" cy="7123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 name="Прямоугольник 1"/>
          <p:cNvSpPr/>
          <p:nvPr/>
        </p:nvSpPr>
        <p:spPr>
          <a:xfrm>
            <a:off x="605642" y="1485542"/>
            <a:ext cx="10937174" cy="4524315"/>
          </a:xfrm>
          <a:prstGeom prst="rect">
            <a:avLst/>
          </a:prstGeom>
        </p:spPr>
        <p:txBody>
          <a:bodyPr wrap="square">
            <a:spAutoFit/>
          </a:bodyPr>
          <a:lstStyle/>
          <a:p>
            <a:pPr algn="just"/>
            <a:r>
              <a:rPr lang="ru-RU" dirty="0" smtClean="0">
                <a:latin typeface="Times New Roman" pitchFamily="18" charset="0"/>
                <a:cs typeface="Times New Roman" pitchFamily="18" charset="0"/>
              </a:rPr>
              <a:t>1. Владеть формами и методами воспитательной работы, используя их как на уроке, так и во внеклассной деятельности.</a:t>
            </a:r>
          </a:p>
          <a:p>
            <a:pPr algn="just"/>
            <a:r>
              <a:rPr lang="ru-RU" dirty="0" smtClean="0">
                <a:latin typeface="Times New Roman" pitchFamily="18" charset="0"/>
                <a:cs typeface="Times New Roman" pitchFamily="18" charset="0"/>
              </a:rPr>
              <a:t>2. Владеть методами организации экскурсий, походов и экспедиций.</a:t>
            </a:r>
          </a:p>
          <a:p>
            <a:pPr algn="just"/>
            <a:r>
              <a:rPr lang="ru-RU" dirty="0" smtClean="0">
                <a:latin typeface="Times New Roman" pitchFamily="18" charset="0"/>
                <a:cs typeface="Times New Roman" pitchFamily="18" charset="0"/>
              </a:rPr>
              <a:t>3. Владеть методами музейной педагогики, используя их для расширения кругозора учащихся.</a:t>
            </a:r>
          </a:p>
          <a:p>
            <a:pPr algn="just"/>
            <a:r>
              <a:rPr lang="ru-RU" dirty="0" smtClean="0">
                <a:latin typeface="Times New Roman" pitchFamily="18" charset="0"/>
                <a:cs typeface="Times New Roman" pitchFamily="18" charset="0"/>
              </a:rPr>
              <a:t>4. Эффективно регулировать поведение учащихся для обеспечения безопасной образовательной</a:t>
            </a:r>
          </a:p>
          <a:p>
            <a:pPr algn="just"/>
            <a:r>
              <a:rPr lang="ru-RU" dirty="0" smtClean="0">
                <a:latin typeface="Times New Roman" pitchFamily="18" charset="0"/>
                <a:cs typeface="Times New Roman" pitchFamily="18" charset="0"/>
              </a:rPr>
              <a:t>среды.</a:t>
            </a:r>
          </a:p>
          <a:p>
            <a:pPr algn="just"/>
            <a:r>
              <a:rPr lang="ru-RU" dirty="0" smtClean="0">
                <a:latin typeface="Times New Roman" pitchFamily="18" charset="0"/>
                <a:cs typeface="Times New Roman" pitchFamily="18" charset="0"/>
              </a:rPr>
              <a:t>5. Эффективно управлять классами, с целью вовлечения учеников в процесс обучения и воспитания, мотивируя их учебно-познавательную деятельность. Ставить воспитательные цели, способствующие развитию учеников, независимо от их происхождения, способностей и характера, постоянно искать педагогические пути их достижения.</a:t>
            </a:r>
          </a:p>
          <a:p>
            <a:pPr algn="just"/>
            <a:r>
              <a:rPr lang="ru-RU" dirty="0" smtClean="0">
                <a:latin typeface="Times New Roman" pitchFamily="18" charset="0"/>
                <a:cs typeface="Times New Roman" pitchFamily="18" charset="0"/>
              </a:rPr>
              <a:t>6. Устанавливать четкие правила поведения в классе в соответствии со школьным уставом и правилами поведения в образовательной организации.</a:t>
            </a:r>
          </a:p>
          <a:p>
            <a:pPr algn="just"/>
            <a:r>
              <a:rPr lang="ru-RU" dirty="0" smtClean="0">
                <a:latin typeface="Times New Roman" pitchFamily="18" charset="0"/>
                <a:cs typeface="Times New Roman" pitchFamily="18" charset="0"/>
              </a:rPr>
              <a:t>7. Оказывать всестороннюю помощь и поддержку в организации ученических органов самоуправления.</a:t>
            </a:r>
          </a:p>
          <a:p>
            <a:pPr algn="just"/>
            <a:r>
              <a:rPr lang="ru-RU" dirty="0" smtClean="0">
                <a:latin typeface="Times New Roman" pitchFamily="18" charset="0"/>
                <a:cs typeface="Times New Roman" pitchFamily="18" charset="0"/>
              </a:rPr>
              <a:t>8. Уметь общаться с детьми, признавая их достоинство, понимая и принимая их.</a:t>
            </a:r>
          </a:p>
          <a:p>
            <a:pPr algn="just"/>
            <a:r>
              <a:rPr lang="ru-RU" dirty="0" smtClean="0">
                <a:latin typeface="Times New Roman" pitchFamily="18" charset="0"/>
                <a:cs typeface="Times New Roman" pitchFamily="18" charset="0"/>
              </a:rPr>
              <a:t>9. Уметь находить </a:t>
            </a:r>
            <a:r>
              <a:rPr lang="ru-RU" i="1" dirty="0" smtClean="0">
                <a:latin typeface="Times New Roman" pitchFamily="18" charset="0"/>
                <a:cs typeface="Times New Roman" pitchFamily="18" charset="0"/>
              </a:rPr>
              <a:t>(обнаруживать) </a:t>
            </a:r>
            <a:r>
              <a:rPr lang="ru-RU" dirty="0" smtClean="0">
                <a:latin typeface="Times New Roman" pitchFamily="18" charset="0"/>
                <a:cs typeface="Times New Roman" pitchFamily="18" charset="0"/>
              </a:rPr>
              <a:t>ценностный аспект учебного знания и информации и обеспечивать его понимание и переживание учащимися.</a:t>
            </a:r>
          </a:p>
        </p:txBody>
      </p:sp>
      <p:sp>
        <p:nvSpPr>
          <p:cNvPr id="3" name="Прямоугольник 2"/>
          <p:cNvSpPr/>
          <p:nvPr/>
        </p:nvSpPr>
        <p:spPr>
          <a:xfrm>
            <a:off x="3708356" y="425294"/>
            <a:ext cx="5083636" cy="584775"/>
          </a:xfrm>
          <a:prstGeom prst="rect">
            <a:avLst/>
          </a:prstGeom>
        </p:spPr>
        <p:txBody>
          <a:bodyPr wrap="none">
            <a:spAutoFit/>
          </a:bodyPr>
          <a:lstStyle/>
          <a:p>
            <a:pPr lvl="0" algn="just" fontAlgn="base">
              <a:spcBef>
                <a:spcPct val="0"/>
              </a:spcBef>
              <a:spcAft>
                <a:spcPct val="0"/>
              </a:spcAft>
            </a:pPr>
            <a:r>
              <a:rPr lang="ru-RU" sz="3200" b="1" dirty="0" smtClean="0">
                <a:solidFill>
                  <a:prstClr val="black"/>
                </a:solidFill>
                <a:latin typeface="Times New Roman" pitchFamily="18" charset="0"/>
                <a:ea typeface="Times New Roman" pitchFamily="18" charset="0"/>
                <a:cs typeface="Times New Roman" pitchFamily="18" charset="0"/>
              </a:rPr>
              <a:t>    Функция «Воспитания»</a:t>
            </a:r>
            <a:endParaRPr lang="ru-RU" sz="3200" dirty="0" smtClean="0">
              <a:solidFill>
                <a:prstClr val="black"/>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104388" y="370695"/>
            <a:ext cx="4673266" cy="639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lang="ru-RU" dirty="0"/>
          </a:p>
        </p:txBody>
      </p:sp>
      <p:sp>
        <p:nvSpPr>
          <p:cNvPr id="2" name="Прямоугольник 1"/>
          <p:cNvSpPr/>
          <p:nvPr/>
        </p:nvSpPr>
        <p:spPr>
          <a:xfrm>
            <a:off x="641266" y="1258530"/>
            <a:ext cx="10889673" cy="4801314"/>
          </a:xfrm>
          <a:prstGeom prst="rect">
            <a:avLst/>
          </a:prstGeom>
        </p:spPr>
        <p:txBody>
          <a:bodyPr wrap="square">
            <a:spAutoFit/>
          </a:bodyPr>
          <a:lstStyle/>
          <a:p>
            <a:pPr algn="just"/>
            <a:r>
              <a:rPr lang="ru-RU" dirty="0" smtClean="0">
                <a:latin typeface="Times New Roman" pitchFamily="18" charset="0"/>
                <a:cs typeface="Times New Roman" pitchFamily="18" charset="0"/>
              </a:rPr>
              <a:t>10. Уметь проектировать и создавать ситуации и события, развивающие эмоционально-ценностную сферу ребенка </a:t>
            </a:r>
            <a:r>
              <a:rPr lang="ru-RU" i="1" dirty="0" smtClean="0">
                <a:latin typeface="Times New Roman" pitchFamily="18" charset="0"/>
                <a:cs typeface="Times New Roman" pitchFamily="18" charset="0"/>
              </a:rPr>
              <a:t>(культуру переживаний и ценностные ориентации ребенка)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11. Уметь обнаруживать и реализовывать </a:t>
            </a:r>
            <a:r>
              <a:rPr lang="ru-RU" i="1" dirty="0" smtClean="0">
                <a:latin typeface="Times New Roman" pitchFamily="18" charset="0"/>
                <a:cs typeface="Times New Roman" pitchFamily="18" charset="0"/>
              </a:rPr>
              <a:t>(воплощать) </a:t>
            </a:r>
            <a:r>
              <a:rPr lang="ru-RU" dirty="0" smtClean="0">
                <a:latin typeface="Times New Roman" pitchFamily="18" charset="0"/>
                <a:cs typeface="Times New Roman" pitchFamily="18" charset="0"/>
              </a:rPr>
              <a:t>воспитательные возможности различных видов деятельности ребенка (учебной, игровой, трудовой, спортивной, художественной и т.д.).</a:t>
            </a:r>
          </a:p>
          <a:p>
            <a:pPr algn="just"/>
            <a:r>
              <a:rPr lang="ru-RU" dirty="0" smtClean="0">
                <a:latin typeface="Times New Roman" pitchFamily="18" charset="0"/>
                <a:cs typeface="Times New Roman" pitchFamily="18" charset="0"/>
              </a:rPr>
              <a:t>12. Уметь строить воспитательную деятельность с учетом культурных различий детей, половозрастных и индивидуальных особенностей.</a:t>
            </a:r>
          </a:p>
          <a:p>
            <a:pPr algn="just"/>
            <a:r>
              <a:rPr lang="ru-RU" dirty="0" smtClean="0">
                <a:latin typeface="Times New Roman" pitchFamily="18" charset="0"/>
                <a:cs typeface="Times New Roman" pitchFamily="18" charset="0"/>
              </a:rPr>
              <a:t>13. Уметь создавать в учебных группах (классе, кружке, секции и т.п.) детско-взрослые общности учащихся, их родителей и педагогов.</a:t>
            </a:r>
          </a:p>
          <a:p>
            <a:pPr algn="just"/>
            <a:r>
              <a:rPr lang="ru-RU" dirty="0" smtClean="0">
                <a:latin typeface="Times New Roman" pitchFamily="18" charset="0"/>
                <a:cs typeface="Times New Roman" pitchFamily="18" charset="0"/>
              </a:rPr>
              <a:t>14. Уметь поддерживать конструктивные воспитательные усилия родителей (лиц, их заменяющих) учащихся, привлекать семью к решению вопросов воспитания ребенка.</a:t>
            </a:r>
          </a:p>
          <a:p>
            <a:pPr algn="just"/>
            <a:r>
              <a:rPr lang="ru-RU" dirty="0" smtClean="0">
                <a:latin typeface="Times New Roman" pitchFamily="18" charset="0"/>
                <a:cs typeface="Times New Roman" pitchFamily="18" charset="0"/>
              </a:rPr>
              <a:t>15. Уметь сотрудничать </a:t>
            </a:r>
            <a:r>
              <a:rPr lang="ru-RU" i="1" dirty="0" smtClean="0">
                <a:latin typeface="Times New Roman" pitchFamily="18" charset="0"/>
                <a:cs typeface="Times New Roman" pitchFamily="18" charset="0"/>
              </a:rPr>
              <a:t>(конструктивно взаимодействовать) </a:t>
            </a:r>
            <a:r>
              <a:rPr lang="ru-RU" dirty="0" smtClean="0">
                <a:latin typeface="Times New Roman" pitchFamily="18" charset="0"/>
                <a:cs typeface="Times New Roman" pitchFamily="18" charset="0"/>
              </a:rPr>
              <a:t>с другими педагогами и специалистами в решении воспитательных задач </a:t>
            </a:r>
            <a:r>
              <a:rPr lang="ru-RU" i="1" dirty="0" smtClean="0">
                <a:latin typeface="Times New Roman" pitchFamily="18" charset="0"/>
                <a:cs typeface="Times New Roman" pitchFamily="18" charset="0"/>
              </a:rPr>
              <a:t>(</a:t>
            </a:r>
            <a:r>
              <a:rPr lang="ru-RU" i="1" dirty="0" err="1" smtClean="0">
                <a:latin typeface="Times New Roman" pitchFamily="18" charset="0"/>
                <a:cs typeface="Times New Roman" pitchFamily="18" charset="0"/>
              </a:rPr>
              <a:t>задач</a:t>
            </a:r>
            <a:r>
              <a:rPr lang="ru-RU" i="1" dirty="0" smtClean="0">
                <a:latin typeface="Times New Roman" pitchFamily="18" charset="0"/>
                <a:cs typeface="Times New Roman" pitchFamily="18" charset="0"/>
              </a:rPr>
              <a:t> духовно-нравственного развития ребенка)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16. Уметь анализировать реальное состояние дел в классе, поддерживать в детском коллективе деловую дружелюбную атмосферу.</a:t>
            </a:r>
          </a:p>
          <a:p>
            <a:pPr algn="just"/>
            <a:r>
              <a:rPr lang="ru-RU" dirty="0" smtClean="0">
                <a:latin typeface="Times New Roman" pitchFamily="18" charset="0"/>
                <a:cs typeface="Times New Roman" pitchFamily="18" charset="0"/>
              </a:rPr>
              <a:t>17. Уметь защищать достоинство и интересы учащихся, помогать детям, оказавшимся в конфликтной ситуации и/или неблагоприятных условиях.</a:t>
            </a:r>
          </a:p>
          <a:p>
            <a:pPr algn="just"/>
            <a:r>
              <a:rPr lang="ru-RU" dirty="0" smtClean="0">
                <a:latin typeface="Times New Roman" pitchFamily="18" charset="0"/>
                <a:cs typeface="Times New Roman" pitchFamily="18" charset="0"/>
              </a:rPr>
              <a:t>18. Поддерживать уклад, атмосферу и традиции жизни школы, внося в них свой положительный вклад.</a:t>
            </a:r>
            <a:endParaRPr lang="ru-RU" dirty="0">
              <a:latin typeface="Times New Roman" pitchFamily="18" charset="0"/>
              <a:cs typeface="Times New Roman" pitchFamily="18" charset="0"/>
            </a:endParaRPr>
          </a:p>
        </p:txBody>
      </p:sp>
      <p:sp>
        <p:nvSpPr>
          <p:cNvPr id="4" name="Прямоугольник 3"/>
          <p:cNvSpPr/>
          <p:nvPr/>
        </p:nvSpPr>
        <p:spPr>
          <a:xfrm>
            <a:off x="5104387" y="370695"/>
            <a:ext cx="4673267" cy="584775"/>
          </a:xfrm>
          <a:prstGeom prst="rect">
            <a:avLst/>
          </a:prstGeom>
        </p:spPr>
        <p:txBody>
          <a:bodyPr wrap="none">
            <a:spAutoFit/>
          </a:bodyPr>
          <a:lstStyle/>
          <a:p>
            <a:pPr lvl="0" algn="just" fontAlgn="base">
              <a:spcBef>
                <a:spcPct val="0"/>
              </a:spcBef>
              <a:spcAft>
                <a:spcPct val="0"/>
              </a:spcAft>
            </a:pPr>
            <a:r>
              <a:rPr lang="ru-RU" sz="3200" b="1" dirty="0" smtClean="0">
                <a:solidFill>
                  <a:prstClr val="black"/>
                </a:solidFill>
                <a:latin typeface="Times New Roman" pitchFamily="18" charset="0"/>
                <a:ea typeface="Times New Roman" pitchFamily="18" charset="0"/>
                <a:cs typeface="Times New Roman" pitchFamily="18" charset="0"/>
              </a:rPr>
              <a:t>Функция «Воспитания»</a:t>
            </a:r>
            <a:endParaRPr lang="ru-RU" sz="3200" dirty="0" smtClean="0">
              <a:solidFill>
                <a:prstClr val="black"/>
              </a:solidFill>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97842" y="82351"/>
            <a:ext cx="4336398" cy="7495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2" name="Прямоугольник 1"/>
          <p:cNvSpPr/>
          <p:nvPr/>
        </p:nvSpPr>
        <p:spPr>
          <a:xfrm>
            <a:off x="4166111" y="247164"/>
            <a:ext cx="4168129" cy="584775"/>
          </a:xfrm>
          <a:prstGeom prst="rect">
            <a:avLst/>
          </a:prstGeom>
        </p:spPr>
        <p:txBody>
          <a:bodyPr wrap="none">
            <a:spAutoFit/>
          </a:bodyPr>
          <a:lstStyle/>
          <a:p>
            <a:pPr lvl="0" algn="just" fontAlgn="base">
              <a:spcBef>
                <a:spcPct val="0"/>
              </a:spcBef>
              <a:spcAft>
                <a:spcPct val="0"/>
              </a:spcAft>
            </a:pPr>
            <a:r>
              <a:rPr lang="ru-RU" sz="3200" b="1" dirty="0" smtClean="0">
                <a:solidFill>
                  <a:prstClr val="black"/>
                </a:solidFill>
                <a:latin typeface="Times New Roman" pitchFamily="18" charset="0"/>
                <a:ea typeface="Times New Roman" pitchFamily="18" charset="0"/>
                <a:cs typeface="Times New Roman" pitchFamily="18" charset="0"/>
              </a:rPr>
              <a:t>Функция «Развития»</a:t>
            </a:r>
            <a:endParaRPr lang="ru-RU" sz="3200" dirty="0" smtClean="0">
              <a:solidFill>
                <a:prstClr val="black"/>
              </a:solidFill>
              <a:latin typeface="Times New Roman" pitchFamily="18" charset="0"/>
              <a:ea typeface="Times New Roman" pitchFamily="18" charset="0"/>
              <a:cs typeface="Times New Roman" pitchFamily="18" charset="0"/>
            </a:endParaRPr>
          </a:p>
        </p:txBody>
      </p:sp>
      <p:sp>
        <p:nvSpPr>
          <p:cNvPr id="3" name="Прямоугольник 2"/>
          <p:cNvSpPr/>
          <p:nvPr/>
        </p:nvSpPr>
        <p:spPr>
          <a:xfrm>
            <a:off x="522515" y="948690"/>
            <a:ext cx="11115304" cy="5909310"/>
          </a:xfrm>
          <a:prstGeom prst="rect">
            <a:avLst/>
          </a:prstGeom>
        </p:spPr>
        <p:txBody>
          <a:bodyPr wrap="square">
            <a:spAutoFit/>
          </a:bodyPr>
          <a:lstStyle/>
          <a:p>
            <a:pPr algn="just"/>
            <a:r>
              <a:rPr lang="ru-RU" dirty="0" smtClean="0">
                <a:latin typeface="Times New Roman" pitchFamily="18" charset="0"/>
                <a:cs typeface="Times New Roman" pitchFamily="18" charset="0"/>
              </a:rPr>
              <a:t>1. Выявлять в ходе наблюдения поведенческих и личностных проблем обучающихся, связанных с особенностями их развития.</a:t>
            </a:r>
          </a:p>
          <a:p>
            <a:pPr algn="just"/>
            <a:r>
              <a:rPr lang="ru-RU" dirty="0" smtClean="0">
                <a:latin typeface="Times New Roman" pitchFamily="18" charset="0"/>
                <a:cs typeface="Times New Roman" pitchFamily="18" charset="0"/>
              </a:rPr>
              <a:t>2. Уметь применять инструментарий и методы диагностики и оценки показателей уровня и динамики развития ребенка.</a:t>
            </a:r>
          </a:p>
          <a:p>
            <a:pPr algn="just"/>
            <a:r>
              <a:rPr lang="ru-RU" dirty="0" smtClean="0">
                <a:latin typeface="Times New Roman" pitchFamily="18" charset="0"/>
                <a:cs typeface="Times New Roman" pitchFamily="18" charset="0"/>
              </a:rPr>
              <a:t>3. Освоить и адекватно применять специальные технологии и методы, позволяющие проводить коррекционно-развивающую работу.</a:t>
            </a:r>
          </a:p>
          <a:p>
            <a:pPr algn="just"/>
            <a:r>
              <a:rPr lang="ru-RU" dirty="0" smtClean="0">
                <a:latin typeface="Times New Roman" pitchFamily="18" charset="0"/>
                <a:cs typeface="Times New Roman" pitchFamily="18" charset="0"/>
              </a:rPr>
              <a:t>4. Понимать документацию специалистов (психологов, дефектологов, логопедов и т.д.). </a:t>
            </a:r>
          </a:p>
          <a:p>
            <a:pPr algn="just"/>
            <a:r>
              <a:rPr lang="ru-RU" dirty="0" smtClean="0">
                <a:latin typeface="Times New Roman" pitchFamily="18" charset="0"/>
                <a:cs typeface="Times New Roman" pitchFamily="18" charset="0"/>
              </a:rPr>
              <a:t>5. Оценивать образовательные результаты, а также мониторинг личностных характеристик. </a:t>
            </a:r>
          </a:p>
          <a:p>
            <a:pPr algn="just"/>
            <a:r>
              <a:rPr lang="ru-RU" dirty="0" smtClean="0">
                <a:latin typeface="Times New Roman" pitchFamily="18" charset="0"/>
                <a:cs typeface="Times New Roman" pitchFamily="18" charset="0"/>
              </a:rPr>
              <a:t>6. Формировать систему регуляции поведения и деятельности  обучающихся.</a:t>
            </a:r>
          </a:p>
          <a:p>
            <a:pPr algn="just"/>
            <a:r>
              <a:rPr lang="ru-RU" dirty="0" smtClean="0">
                <a:latin typeface="Times New Roman" pitchFamily="18" charset="0"/>
                <a:cs typeface="Times New Roman" pitchFamily="18" charset="0"/>
              </a:rPr>
              <a:t>7. Составлять (совместно с психологом и другими специалистами) психолого-педагогическую характеристику (портрет) личности обучающегося</a:t>
            </a:r>
          </a:p>
          <a:p>
            <a:pPr algn="just"/>
            <a:r>
              <a:rPr lang="ru-RU" dirty="0" smtClean="0">
                <a:latin typeface="Times New Roman" pitchFamily="18" charset="0"/>
                <a:cs typeface="Times New Roman" pitchFamily="18" charset="0"/>
              </a:rPr>
              <a:t>8. Разрабатывать и реализовывать индивидуальные образовательные маршруты, индивидуальные программы развития и индивидуально-ориентированные образовательные программы  с учетом личностных и возрастных особенностей обучающихся</a:t>
            </a:r>
          </a:p>
          <a:p>
            <a:pPr algn="just"/>
            <a:r>
              <a:rPr lang="ru-RU" dirty="0" smtClean="0">
                <a:latin typeface="Times New Roman" pitchFamily="18" charset="0"/>
                <a:cs typeface="Times New Roman" pitchFamily="18" charset="0"/>
              </a:rPr>
              <a:t>9. Владеть стандартизированными методами  психодиагностики личностных характеристик и возрастных особенностей обучающихся</a:t>
            </a:r>
          </a:p>
          <a:p>
            <a:pPr algn="just"/>
            <a:r>
              <a:rPr lang="ru-RU" dirty="0" smtClean="0">
                <a:latin typeface="Times New Roman" pitchFamily="18" charset="0"/>
                <a:cs typeface="Times New Roman" pitchFamily="18" charset="0"/>
              </a:rPr>
              <a:t>10. Оценивать образовательные результаты: формируемые в преподаваемом предмете предметные и </a:t>
            </a:r>
            <a:r>
              <a:rPr lang="ru-RU" dirty="0" err="1" smtClean="0">
                <a:latin typeface="Times New Roman" pitchFamily="18" charset="0"/>
                <a:cs typeface="Times New Roman" pitchFamily="18" charset="0"/>
              </a:rPr>
              <a:t>метапредметные</a:t>
            </a:r>
            <a:r>
              <a:rPr lang="ru-RU" dirty="0" smtClean="0">
                <a:latin typeface="Times New Roman" pitchFamily="18" charset="0"/>
                <a:cs typeface="Times New Roman" pitchFamily="18" charset="0"/>
              </a:rPr>
              <a:t> компетенции, а также осуществлять (совместно с психологом) мониторинг личностных характеристик</a:t>
            </a:r>
          </a:p>
          <a:p>
            <a:pPr algn="just"/>
            <a:r>
              <a:rPr lang="ru-RU" dirty="0" smtClean="0">
                <a:latin typeface="Times New Roman" pitchFamily="18" charset="0"/>
                <a:cs typeface="Times New Roman" pitchFamily="18" charset="0"/>
              </a:rPr>
              <a:t>11. Формировать детско-взрослые сообщества</a:t>
            </a:r>
          </a:p>
          <a:p>
            <a:pPr algn="just"/>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688768" y="1578937"/>
            <a:ext cx="108421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качество системы образования не может быть выше качества работающих в ней педагогов;</a:t>
            </a:r>
          </a:p>
          <a:p>
            <a:pPr marL="0" marR="0" lvl="0" indent="180975" algn="just" defTabSz="914400" rtl="0" eaLnBrk="0" fontAlgn="base" latinLnBrk="0" hangingPunct="0">
              <a:lnSpc>
                <a:spcPct val="100000"/>
              </a:lnSpc>
              <a:spcBef>
                <a:spcPct val="0"/>
              </a:spcBef>
              <a:spcAft>
                <a:spcPct val="0"/>
              </a:spcAft>
              <a:buClrTx/>
              <a:buSzTx/>
              <a:buFontTx/>
              <a:buChar char="•"/>
              <a:tabLst>
                <a:tab pos="269875"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профстандарт</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способствует повышению профессиональной подготовки педагога и необходимости постоянного профессионального роста; </a:t>
            </a:r>
          </a:p>
          <a:p>
            <a:pPr marL="0" marR="0" lvl="0" indent="180975" algn="just" defTabSz="914400" rtl="0" eaLnBrk="0" fontAlgn="base" latinLnBrk="0" hangingPunct="0">
              <a:lnSpc>
                <a:spcPct val="100000"/>
              </a:lnSpc>
              <a:spcBef>
                <a:spcPct val="0"/>
              </a:spcBef>
              <a:spcAft>
                <a:spcPct val="0"/>
              </a:spcAft>
              <a:buClrTx/>
              <a:buSzTx/>
              <a:buFontTx/>
              <a:buChar char="•"/>
              <a:tabLst>
                <a:tab pos="269875"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профессиональный стандарт  повышает ответственность педагога за результаты своего труда, а соответственно повышает качество образования.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2157593" y="348243"/>
            <a:ext cx="7737034" cy="1384995"/>
          </a:xfrm>
          <a:prstGeom prst="rect">
            <a:avLst/>
          </a:prstGeom>
        </p:spPr>
        <p:txBody>
          <a:bodyPr wrap="square">
            <a:spAutoFit/>
          </a:bodyPr>
          <a:lstStyle/>
          <a:p>
            <a:pPr lvl="0" indent="180975" algn="ctr" fontAlgn="base">
              <a:spcBef>
                <a:spcPct val="0"/>
              </a:spcBef>
              <a:spcAft>
                <a:spcPct val="0"/>
              </a:spcAft>
              <a:tabLst>
                <a:tab pos="269875" algn="l"/>
              </a:tabLst>
            </a:pPr>
            <a:r>
              <a:rPr lang="ru-RU" sz="3200" b="1" dirty="0" smtClean="0">
                <a:solidFill>
                  <a:prstClr val="black"/>
                </a:solidFill>
                <a:latin typeface="Times New Roman" pitchFamily="18" charset="0"/>
                <a:ea typeface="Calibri" pitchFamily="34" charset="0"/>
                <a:cs typeface="Times New Roman" pitchFamily="18" charset="0"/>
              </a:rPr>
              <a:t>Меняйтесь раньше, чем Вас заставят это сделать!</a:t>
            </a:r>
          </a:p>
          <a:p>
            <a:pPr lvl="0" indent="180975" algn="r" fontAlgn="base">
              <a:spcBef>
                <a:spcPct val="0"/>
              </a:spcBef>
              <a:spcAft>
                <a:spcPct val="0"/>
              </a:spcAft>
              <a:tabLst>
                <a:tab pos="269875" algn="l"/>
              </a:tabLst>
            </a:pPr>
            <a:r>
              <a:rPr lang="ru-RU" sz="2000" i="1" dirty="0" smtClean="0">
                <a:solidFill>
                  <a:prstClr val="black"/>
                </a:solidFill>
                <a:latin typeface="Times New Roman" pitchFamily="18" charset="0"/>
                <a:ea typeface="Calibri" pitchFamily="34" charset="0"/>
                <a:cs typeface="Times New Roman" pitchFamily="18" charset="0"/>
              </a:rPr>
              <a:t>Джек Уэлч</a:t>
            </a:r>
            <a:endParaRPr lang="ru-RU" sz="2000" dirty="0" smtClean="0">
              <a:solidFill>
                <a:prstClr val="black"/>
              </a:solidFill>
              <a:latin typeface="Times New Roman" pitchFamily="18" charset="0"/>
              <a:cs typeface="Times New Roman" pitchFamily="18" charset="0"/>
            </a:endParaRPr>
          </a:p>
        </p:txBody>
      </p:sp>
      <p:pic>
        <p:nvPicPr>
          <p:cNvPr id="52227" name="Picture 3" descr="https://vladnews.ru/uploads/news/2016/12/06/860bf7c2cc2f982e6aacb937e6dee35c.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124737"/>
            <a:ext cx="4315184" cy="252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5714629" y="226536"/>
            <a:ext cx="5428291" cy="6240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ru-RU" sz="3200" b="1" dirty="0"/>
              <a:t>Оценка квалификации </a:t>
            </a:r>
          </a:p>
        </p:txBody>
      </p:sp>
      <p:sp>
        <p:nvSpPr>
          <p:cNvPr id="9217" name="Rectangle 1"/>
          <p:cNvSpPr>
            <a:spLocks noChangeArrowheads="1"/>
          </p:cNvSpPr>
          <p:nvPr/>
        </p:nvSpPr>
        <p:spPr bwMode="auto">
          <a:xfrm>
            <a:off x="415636" y="2249230"/>
            <a:ext cx="113528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ru-RU" sz="2000" b="1" dirty="0" smtClean="0">
                <a:latin typeface="Times New Roman" pitchFamily="18" charset="0"/>
                <a:ea typeface="Times New Roman" pitchFamily="18"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397573" y="1457320"/>
            <a:ext cx="8455231" cy="400110"/>
          </a:xfrm>
          <a:prstGeom prst="rect">
            <a:avLst/>
          </a:prstGeom>
        </p:spPr>
        <p:txBody>
          <a:bodyPr wrap="square">
            <a:spAutoFit/>
          </a:bodyPr>
          <a:lstStyle/>
          <a:p>
            <a:pPr algn="just"/>
            <a:r>
              <a:rPr lang="ru-RU" sz="2000" b="1" dirty="0" smtClean="0">
                <a:solidFill>
                  <a:prstClr val="black"/>
                </a:solidFill>
                <a:latin typeface="Times New Roman" pitchFamily="18" charset="0"/>
                <a:ea typeface="Times New Roman" pitchFamily="18" charset="0"/>
                <a:cs typeface="Times New Roman" pitchFamily="18" charset="0"/>
              </a:rPr>
              <a:t>      </a:t>
            </a:r>
            <a:endParaRPr lang="ru-RU" dirty="0"/>
          </a:p>
        </p:txBody>
      </p:sp>
      <p:sp>
        <p:nvSpPr>
          <p:cNvPr id="8" name="Прямоугольник 7"/>
          <p:cNvSpPr/>
          <p:nvPr/>
        </p:nvSpPr>
        <p:spPr>
          <a:xfrm>
            <a:off x="1788048" y="1195710"/>
            <a:ext cx="9426427" cy="954107"/>
          </a:xfrm>
          <a:prstGeom prst="rect">
            <a:avLst/>
          </a:prstGeom>
        </p:spPr>
        <p:txBody>
          <a:bodyPr wrap="none">
            <a:spAutoFit/>
          </a:bodyPr>
          <a:lstStyle/>
          <a:p>
            <a:endParaRPr lang="ru-RU" sz="2800" b="1" dirty="0" smtClean="0">
              <a:solidFill>
                <a:srgbClr val="FF0000"/>
              </a:solidFill>
            </a:endParaRPr>
          </a:p>
          <a:p>
            <a:r>
              <a:rPr lang="ru-RU" sz="2800" b="1" dirty="0" smtClean="0">
                <a:solidFill>
                  <a:srgbClr val="FF0000"/>
                </a:solidFill>
              </a:rPr>
              <a:t>ЕФОМ</a:t>
            </a:r>
            <a:r>
              <a:rPr lang="ru-RU" sz="2800" dirty="0" smtClean="0"/>
              <a:t> </a:t>
            </a:r>
            <a:r>
              <a:rPr lang="ru-RU" sz="2800" dirty="0"/>
              <a:t>– единые федеральные оценочные материалы </a:t>
            </a:r>
          </a:p>
        </p:txBody>
      </p:sp>
      <p:sp>
        <p:nvSpPr>
          <p:cNvPr id="9" name="Прямоугольник 8"/>
          <p:cNvSpPr/>
          <p:nvPr/>
        </p:nvSpPr>
        <p:spPr>
          <a:xfrm>
            <a:off x="5714629" y="2285318"/>
            <a:ext cx="6096000" cy="2677656"/>
          </a:xfrm>
          <a:prstGeom prst="rect">
            <a:avLst/>
          </a:prstGeom>
        </p:spPr>
        <p:txBody>
          <a:bodyPr>
            <a:spAutoFit/>
          </a:bodyPr>
          <a:lstStyle/>
          <a:p>
            <a:pPr marL="285750" indent="-285750">
              <a:buFont typeface="Wingdings" panose="05000000000000000000" pitchFamily="2" charset="2"/>
              <a:buChar char="ü"/>
            </a:pPr>
            <a:endParaRPr lang="ru-RU" sz="2800" dirty="0" smtClean="0"/>
          </a:p>
          <a:p>
            <a:pPr marL="285750" indent="-285750" algn="just">
              <a:buFont typeface="Wingdings" panose="05000000000000000000" pitchFamily="2" charset="2"/>
              <a:buChar char="ü"/>
            </a:pPr>
            <a:r>
              <a:rPr lang="ru-RU" sz="2800" dirty="0" smtClean="0"/>
              <a:t>Предметные </a:t>
            </a:r>
            <a:r>
              <a:rPr lang="ru-RU" sz="2800" dirty="0"/>
              <a:t>компетенции </a:t>
            </a:r>
            <a:endParaRPr lang="ru-RU" sz="2800" dirty="0" smtClean="0"/>
          </a:p>
          <a:p>
            <a:pPr marL="285750" indent="-285750">
              <a:buFont typeface="Wingdings" panose="05000000000000000000" pitchFamily="2" charset="2"/>
              <a:buChar char="ü"/>
            </a:pPr>
            <a:r>
              <a:rPr lang="ru-RU" sz="2800" dirty="0" smtClean="0"/>
              <a:t>Методические компетенции</a:t>
            </a:r>
          </a:p>
          <a:p>
            <a:pPr marL="285750" indent="-285750">
              <a:buFont typeface="Wingdings" panose="05000000000000000000" pitchFamily="2" charset="2"/>
              <a:buChar char="ü"/>
            </a:pPr>
            <a:r>
              <a:rPr lang="ru-RU" sz="2800" dirty="0" smtClean="0"/>
              <a:t>Психолого-педагогические компетенции</a:t>
            </a:r>
          </a:p>
          <a:p>
            <a:pPr marL="285750" indent="-285750">
              <a:buFont typeface="Wingdings" panose="05000000000000000000" pitchFamily="2" charset="2"/>
              <a:buChar char="ü"/>
            </a:pPr>
            <a:r>
              <a:rPr lang="ru-RU" sz="2800" dirty="0" smtClean="0"/>
              <a:t>Коммуникативные </a:t>
            </a:r>
            <a:r>
              <a:rPr lang="ru-RU" sz="2800" dirty="0"/>
              <a:t>компетенции </a:t>
            </a:r>
          </a:p>
        </p:txBody>
      </p:sp>
      <p:pic>
        <p:nvPicPr>
          <p:cNvPr id="5126" name="Picture 6" descr="https://st2.depositphotos.com/3523009/6509/i/950/depositphotos_65097133-stock-photo-the-concept-of-selectin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0" y="3687094"/>
            <a:ext cx="5398492" cy="291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797" y="1361829"/>
            <a:ext cx="10740788" cy="4708981"/>
          </a:xfrm>
          <a:prstGeom prst="rect">
            <a:avLst/>
          </a:prstGeom>
        </p:spPr>
        <p:txBody>
          <a:bodyPr wrap="square">
            <a:spAutoFit/>
          </a:bodyPr>
          <a:lstStyle/>
          <a:p>
            <a:r>
              <a:rPr lang="ru-RU" sz="2000" dirty="0" smtClean="0"/>
              <a:t>              Письменная </a:t>
            </a:r>
            <a:r>
              <a:rPr lang="ru-RU" sz="2000" dirty="0"/>
              <a:t>работа по учебной дисциплине нужна для проверки предметных и методических компетенций. Учитель математики не только будет решать уравнения, но и ответит на вопросы о планировании урока, постановке целей, раскрытии той или иной темы. Во время апробации учителям давали два часа на выполнение этой работы. </a:t>
            </a:r>
            <a:endParaRPr lang="ru-RU" sz="2000" dirty="0" smtClean="0"/>
          </a:p>
          <a:p>
            <a:r>
              <a:rPr lang="ru-RU" sz="2000" dirty="0" smtClean="0"/>
              <a:t>            </a:t>
            </a:r>
            <a:r>
              <a:rPr lang="ru-RU" sz="2000" dirty="0" err="1" smtClean="0"/>
              <a:t>Видеоурок</a:t>
            </a:r>
            <a:r>
              <a:rPr lang="ru-RU" sz="2000" dirty="0" smtClean="0"/>
              <a:t> </a:t>
            </a:r>
            <a:r>
              <a:rPr lang="ru-RU" sz="2000" dirty="0"/>
              <a:t>нужен для оценки коммуникативных и психолого-педагогических компетенций. Учителю нужно будет не только составить план-конспект и провести урок, но и предоставить результаты самостоятельной работы ученика на уроке и оценить их. То, как снят урок, оцениваться не будет: достаточно снять его на телефон и загрузить запись в личный кабинет на сайте ЕФОМ. Независимые эксперты просмотрят запись и оценят, как педагог работает с детьми. Пока критерии такие — качество воспитательной работы, мотивация учеников, формирование УУД, учет индивидуальных особенностей учеников. </a:t>
            </a:r>
            <a:endParaRPr lang="ru-RU" sz="2000" dirty="0" smtClean="0"/>
          </a:p>
          <a:p>
            <a:r>
              <a:rPr lang="ru-RU" sz="2000" dirty="0"/>
              <a:t> </a:t>
            </a:r>
            <a:r>
              <a:rPr lang="ru-RU" sz="2000" dirty="0" smtClean="0"/>
              <a:t>           С</a:t>
            </a:r>
            <a:r>
              <a:rPr lang="ru-RU" sz="2000" dirty="0"/>
              <a:t> помощью кейса также проверят коммуникативные и психолого-педагогические компетенции. Педагогу нужно будет разобраться в сложной ситуации и предложить свое решение. Например, понять, как работать с классом, в котором происходит травля. </a:t>
            </a:r>
          </a:p>
        </p:txBody>
      </p:sp>
      <p:sp>
        <p:nvSpPr>
          <p:cNvPr id="3" name="Прямоугольник 2"/>
          <p:cNvSpPr/>
          <p:nvPr/>
        </p:nvSpPr>
        <p:spPr>
          <a:xfrm>
            <a:off x="627797" y="208005"/>
            <a:ext cx="9949217" cy="1015663"/>
          </a:xfrm>
          <a:prstGeom prst="rect">
            <a:avLst/>
          </a:prstGeom>
        </p:spPr>
        <p:txBody>
          <a:bodyPr wrap="square">
            <a:spAutoFit/>
          </a:bodyPr>
          <a:lstStyle/>
          <a:p>
            <a:pPr algn="ctr"/>
            <a:r>
              <a:rPr lang="ru-RU" sz="2000" b="1" dirty="0">
                <a:solidFill>
                  <a:srgbClr val="FF0000"/>
                </a:solidFill>
              </a:rPr>
              <a:t>ЕФОМ состоят их трех блоков: письменная работа по учебной дисциплине, которую преподает учитель, </a:t>
            </a:r>
            <a:r>
              <a:rPr lang="ru-RU" sz="2000" b="1" dirty="0" err="1">
                <a:solidFill>
                  <a:srgbClr val="FF0000"/>
                </a:solidFill>
              </a:rPr>
              <a:t>видеоурок</a:t>
            </a:r>
            <a:r>
              <a:rPr lang="ru-RU" sz="2000" b="1" dirty="0">
                <a:solidFill>
                  <a:srgbClr val="FF0000"/>
                </a:solidFill>
              </a:rPr>
              <a:t> с разбором работ учеников, психолого-педагогическая задача или кейс. </a:t>
            </a:r>
            <a:r>
              <a:rPr lang="ru-RU" sz="2000" dirty="0"/>
              <a:t> </a:t>
            </a:r>
          </a:p>
        </p:txBody>
      </p:sp>
    </p:spTree>
    <p:extLst>
      <p:ext uri="{BB962C8B-B14F-4D97-AF65-F5344CB8AC3E}">
        <p14:creationId xmlns:p14="http://schemas.microsoft.com/office/powerpoint/2010/main" val="3561013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5124313" y="282770"/>
            <a:ext cx="5678237" cy="68479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17" name="Скругленный прямоугольник 16"/>
          <p:cNvSpPr/>
          <p:nvPr/>
        </p:nvSpPr>
        <p:spPr>
          <a:xfrm>
            <a:off x="1733266" y="4746008"/>
            <a:ext cx="8291014" cy="18265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 name="Скругленный прямоугольник 3"/>
          <p:cNvSpPr/>
          <p:nvPr/>
        </p:nvSpPr>
        <p:spPr>
          <a:xfrm>
            <a:off x="3025253" y="1255595"/>
            <a:ext cx="5809397"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t>Новая модель аттестации педагогических работников должна обеспечить </a:t>
            </a:r>
          </a:p>
        </p:txBody>
      </p:sp>
      <p:sp>
        <p:nvSpPr>
          <p:cNvPr id="2" name="Прямоугольник 1"/>
          <p:cNvSpPr/>
          <p:nvPr/>
        </p:nvSpPr>
        <p:spPr>
          <a:xfrm>
            <a:off x="1142743" y="282770"/>
            <a:ext cx="9688166" cy="584775"/>
          </a:xfrm>
          <a:prstGeom prst="rect">
            <a:avLst/>
          </a:prstGeom>
        </p:spPr>
        <p:txBody>
          <a:bodyPr wrap="none">
            <a:spAutoFit/>
          </a:bodyPr>
          <a:lstStyle/>
          <a:p>
            <a:pPr algn="ctr"/>
            <a:r>
              <a:rPr lang="ru-RU" sz="3200" b="1" dirty="0" smtClean="0">
                <a:solidFill>
                  <a:srgbClr val="002060"/>
                </a:solidFill>
              </a:rPr>
              <a:t>                                    Новая </a:t>
            </a:r>
            <a:r>
              <a:rPr lang="ru-RU" sz="3200" b="1" dirty="0">
                <a:solidFill>
                  <a:srgbClr val="002060"/>
                </a:solidFill>
              </a:rPr>
              <a:t>модель аттестации </a:t>
            </a:r>
          </a:p>
        </p:txBody>
      </p:sp>
      <p:sp>
        <p:nvSpPr>
          <p:cNvPr id="8" name="Дуга 7"/>
          <p:cNvSpPr/>
          <p:nvPr/>
        </p:nvSpPr>
        <p:spPr>
          <a:xfrm rot="2751032">
            <a:off x="8152740" y="1712795"/>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Прямоугольная выноска 8"/>
          <p:cNvSpPr/>
          <p:nvPr/>
        </p:nvSpPr>
        <p:spPr>
          <a:xfrm>
            <a:off x="1992573" y="2349609"/>
            <a:ext cx="2499813" cy="1690128"/>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t> </a:t>
            </a:r>
            <a:r>
              <a:rPr lang="ru-RU" sz="2000" b="1" dirty="0"/>
              <a:t>Единое образовательное пространство </a:t>
            </a:r>
          </a:p>
        </p:txBody>
      </p:sp>
      <p:sp>
        <p:nvSpPr>
          <p:cNvPr id="13" name="Прямоугольная выноска 12"/>
          <p:cNvSpPr/>
          <p:nvPr/>
        </p:nvSpPr>
        <p:spPr>
          <a:xfrm>
            <a:off x="4899546" y="2349610"/>
            <a:ext cx="2060810" cy="1580945"/>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t>Устранение избыточной отчётности </a:t>
            </a:r>
          </a:p>
        </p:txBody>
      </p:sp>
      <p:sp>
        <p:nvSpPr>
          <p:cNvPr id="14" name="Прямоугольная выноска 13"/>
          <p:cNvSpPr/>
          <p:nvPr/>
        </p:nvSpPr>
        <p:spPr>
          <a:xfrm>
            <a:off x="7519916" y="2352904"/>
            <a:ext cx="2988860" cy="2191800"/>
          </a:xfrm>
          <a:prstGeom prst="wedge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t>Унификацию механизмов и оценочных материалов на всей территории России  </a:t>
            </a:r>
          </a:p>
          <a:p>
            <a:pPr algn="ctr"/>
            <a:r>
              <a:rPr lang="ru-RU" sz="2000" b="1" dirty="0" smtClean="0"/>
              <a:t> </a:t>
            </a:r>
            <a:endParaRPr lang="ru-RU" sz="2000" b="1" dirty="0"/>
          </a:p>
        </p:txBody>
      </p:sp>
      <p:sp>
        <p:nvSpPr>
          <p:cNvPr id="15" name="Дуга 14"/>
          <p:cNvSpPr/>
          <p:nvPr/>
        </p:nvSpPr>
        <p:spPr>
          <a:xfrm rot="14098159">
            <a:off x="2745474" y="170310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6" name="Прямоугольник 15"/>
          <p:cNvSpPr/>
          <p:nvPr/>
        </p:nvSpPr>
        <p:spPr>
          <a:xfrm>
            <a:off x="1897039" y="5002874"/>
            <a:ext cx="7997588" cy="1200329"/>
          </a:xfrm>
          <a:prstGeom prst="rect">
            <a:avLst/>
          </a:prstGeom>
        </p:spPr>
        <p:txBody>
          <a:bodyPr wrap="square">
            <a:spAutoFit/>
          </a:bodyPr>
          <a:lstStyle/>
          <a:p>
            <a:pPr algn="ctr"/>
            <a:r>
              <a:rPr lang="ru-RU" sz="2400" b="1" dirty="0"/>
              <a:t>Переход от формализма аттестационных процедур  к стимулированию профессионального роста педагогов </a:t>
            </a:r>
          </a:p>
        </p:txBody>
      </p:sp>
    </p:spTree>
    <p:extLst>
      <p:ext uri="{BB962C8B-B14F-4D97-AF65-F5344CB8AC3E}">
        <p14:creationId xmlns:p14="http://schemas.microsoft.com/office/powerpoint/2010/main" val="1508132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900igr.net/up/datas/209414/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01454"/>
            <a:ext cx="5008727" cy="375654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Прямоугольник 1"/>
          <p:cNvSpPr/>
          <p:nvPr/>
        </p:nvSpPr>
        <p:spPr>
          <a:xfrm>
            <a:off x="2981592" y="259504"/>
            <a:ext cx="5246244" cy="584775"/>
          </a:xfrm>
          <a:prstGeom prst="rect">
            <a:avLst/>
          </a:prstGeom>
        </p:spPr>
        <p:txBody>
          <a:bodyPr wrap="none">
            <a:spAutoFit/>
          </a:bodyPr>
          <a:lstStyle/>
          <a:p>
            <a:pPr algn="ctr"/>
            <a:r>
              <a:rPr lang="ru-RU" sz="3200" dirty="0"/>
              <a:t>Новая модель аттестации </a:t>
            </a:r>
          </a:p>
        </p:txBody>
      </p:sp>
      <p:sp>
        <p:nvSpPr>
          <p:cNvPr id="4" name="Прямоугольник 3"/>
          <p:cNvSpPr/>
          <p:nvPr/>
        </p:nvSpPr>
        <p:spPr>
          <a:xfrm>
            <a:off x="6008698" y="844279"/>
            <a:ext cx="5878532" cy="646331"/>
          </a:xfrm>
          <a:prstGeom prst="rect">
            <a:avLst/>
          </a:prstGeom>
        </p:spPr>
        <p:txBody>
          <a:bodyPr wrap="none">
            <a:spAutoFit/>
          </a:bodyPr>
          <a:lstStyle/>
          <a:p>
            <a:r>
              <a:rPr lang="ru-RU" sz="3600" b="1" dirty="0">
                <a:solidFill>
                  <a:srgbClr val="FF0000"/>
                </a:solidFill>
              </a:rPr>
              <a:t>«ВХОД В ПРОФЕССИЮ» </a:t>
            </a:r>
          </a:p>
        </p:txBody>
      </p:sp>
      <p:sp>
        <p:nvSpPr>
          <p:cNvPr id="5" name="Прямоугольник 4"/>
          <p:cNvSpPr/>
          <p:nvPr/>
        </p:nvSpPr>
        <p:spPr>
          <a:xfrm>
            <a:off x="559559" y="1480214"/>
            <a:ext cx="6086902" cy="2308324"/>
          </a:xfrm>
          <a:prstGeom prst="rect">
            <a:avLst/>
          </a:prstGeom>
        </p:spPr>
        <p:txBody>
          <a:bodyPr wrap="square">
            <a:spAutoFit/>
          </a:bodyPr>
          <a:lstStyle/>
          <a:p>
            <a:pPr marL="342900" indent="-342900">
              <a:buFont typeface="Wingdings" panose="05000000000000000000" pitchFamily="2" charset="2"/>
              <a:buChar char="ü"/>
            </a:pPr>
            <a:r>
              <a:rPr lang="ru-RU" sz="2400" dirty="0"/>
              <a:t>Выпускники педагогических </a:t>
            </a:r>
            <a:r>
              <a:rPr lang="ru-RU" sz="2400" dirty="0" smtClean="0"/>
              <a:t>ВУЗов,  </a:t>
            </a:r>
          </a:p>
          <a:p>
            <a:pPr marL="342900" indent="-342900">
              <a:buFont typeface="Wingdings" panose="05000000000000000000" pitchFamily="2" charset="2"/>
              <a:buChar char="ü"/>
            </a:pPr>
            <a:r>
              <a:rPr lang="ru-RU" sz="2400" dirty="0" smtClean="0"/>
              <a:t>лица без педагогического образования, </a:t>
            </a:r>
          </a:p>
          <a:p>
            <a:pPr marL="342900" indent="-342900">
              <a:buFont typeface="Wingdings" panose="05000000000000000000" pitchFamily="2" charset="2"/>
              <a:buChar char="ü"/>
            </a:pPr>
            <a:r>
              <a:rPr lang="ru-RU" sz="2400" dirty="0" smtClean="0"/>
              <a:t>лица </a:t>
            </a:r>
            <a:r>
              <a:rPr lang="ru-RU" sz="2400" dirty="0"/>
              <a:t>без опыта работы учителем,  </a:t>
            </a:r>
            <a:endParaRPr lang="ru-RU" sz="2400" dirty="0" smtClean="0"/>
          </a:p>
          <a:p>
            <a:pPr marL="342900" indent="-342900">
              <a:buFont typeface="Wingdings" panose="05000000000000000000" pitchFamily="2" charset="2"/>
              <a:buChar char="ü"/>
            </a:pPr>
            <a:r>
              <a:rPr lang="ru-RU" sz="2400" dirty="0" smtClean="0"/>
              <a:t>лица </a:t>
            </a:r>
            <a:r>
              <a:rPr lang="ru-RU" sz="2400" dirty="0"/>
              <a:t>с педагогическим образованием с перерывом в стаже более 5 лет  </a:t>
            </a:r>
          </a:p>
        </p:txBody>
      </p:sp>
      <p:sp>
        <p:nvSpPr>
          <p:cNvPr id="6" name="Прямоугольник 5"/>
          <p:cNvSpPr/>
          <p:nvPr/>
        </p:nvSpPr>
        <p:spPr>
          <a:xfrm rot="10800000" flipV="1">
            <a:off x="6537277" y="2819042"/>
            <a:ext cx="5146127" cy="1938992"/>
          </a:xfrm>
          <a:prstGeom prst="rect">
            <a:avLst/>
          </a:prstGeom>
        </p:spPr>
        <p:txBody>
          <a:bodyPr wrap="square">
            <a:spAutoFit/>
          </a:bodyPr>
          <a:lstStyle/>
          <a:p>
            <a:r>
              <a:rPr lang="ru-RU" sz="2000" dirty="0">
                <a:solidFill>
                  <a:srgbClr val="FF0000"/>
                </a:solidFill>
              </a:rPr>
              <a:t>ДОЛЖНЫ СДАВАТЬ ПРОФЕССИОНАЛЬНЫЙ ЭКЗАМЕН  С ИСПОЛЬЗОВАНИЕМ ЕФОМ  </a:t>
            </a:r>
            <a:endParaRPr lang="ru-RU" sz="2000" dirty="0" smtClean="0">
              <a:solidFill>
                <a:srgbClr val="FF0000"/>
              </a:solidFill>
            </a:endParaRPr>
          </a:p>
          <a:p>
            <a:r>
              <a:rPr lang="ru-RU" sz="2000" dirty="0" smtClean="0"/>
              <a:t>(предметные</a:t>
            </a:r>
            <a:r>
              <a:rPr lang="ru-RU" sz="2000" dirty="0"/>
              <a:t>, методические, психолого-педагогические и коммуникативные компетенции)</a:t>
            </a:r>
          </a:p>
        </p:txBody>
      </p:sp>
    </p:spTree>
    <p:extLst>
      <p:ext uri="{BB962C8B-B14F-4D97-AF65-F5344CB8AC3E}">
        <p14:creationId xmlns:p14="http://schemas.microsoft.com/office/powerpoint/2010/main" val="3539969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4.bp.blogspot.com/-lvxY_3oc8Tw/VbWLzuXzFoI/AAAAAAAAHYk/Ac55iZS5pkU/s1600/teac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022235"/>
            <a:ext cx="4435522" cy="390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36278" y="159940"/>
            <a:ext cx="10550324" cy="584775"/>
          </a:xfrm>
          <a:prstGeom prst="rect">
            <a:avLst/>
          </a:prstGeom>
        </p:spPr>
        <p:txBody>
          <a:bodyPr wrap="none">
            <a:spAutoFit/>
          </a:bodyPr>
          <a:lstStyle/>
          <a:p>
            <a:r>
              <a:rPr lang="ru-RU" sz="3200" b="1" dirty="0">
                <a:solidFill>
                  <a:srgbClr val="FF0000"/>
                </a:solidFill>
              </a:rPr>
              <a:t>Соответствие занимаемой должности «УЧИТЕЛЬ» </a:t>
            </a:r>
          </a:p>
        </p:txBody>
      </p:sp>
      <p:sp>
        <p:nvSpPr>
          <p:cNvPr id="3" name="Прямоугольник 2"/>
          <p:cNvSpPr/>
          <p:nvPr/>
        </p:nvSpPr>
        <p:spPr>
          <a:xfrm>
            <a:off x="1378423" y="882526"/>
            <a:ext cx="8989326" cy="1938992"/>
          </a:xfrm>
          <a:prstGeom prst="rect">
            <a:avLst/>
          </a:prstGeom>
        </p:spPr>
        <p:txBody>
          <a:bodyPr wrap="square">
            <a:spAutoFit/>
          </a:bodyPr>
          <a:lstStyle/>
          <a:p>
            <a:pPr marL="285750" indent="-285750">
              <a:buFont typeface="Wingdings" panose="05000000000000000000" pitchFamily="2" charset="2"/>
              <a:buChar char="Ø"/>
            </a:pPr>
            <a:r>
              <a:rPr lang="ru-RU" dirty="0"/>
              <a:t> </a:t>
            </a:r>
            <a:r>
              <a:rPr lang="ru-RU" sz="2000" b="1" dirty="0">
                <a:solidFill>
                  <a:srgbClr val="FF0000"/>
                </a:solidFill>
              </a:rPr>
              <a:t>Молодые специалисты </a:t>
            </a:r>
            <a:r>
              <a:rPr lang="ru-RU" sz="2000" dirty="0"/>
              <a:t>(3 года) проходят процедуру оценивания компетенций педагога с использованием ЕФОМ (предметные, методические, психолого-педагогические и коммуникативные компетенции) </a:t>
            </a:r>
            <a:endParaRPr lang="ru-RU" sz="2000" dirty="0" smtClean="0"/>
          </a:p>
          <a:p>
            <a:pPr marL="285750" indent="-285750">
              <a:buFont typeface="Wingdings" panose="05000000000000000000" pitchFamily="2" charset="2"/>
              <a:buChar char="Ø"/>
            </a:pPr>
            <a:endParaRPr lang="ru-RU" sz="2000" dirty="0" smtClean="0"/>
          </a:p>
          <a:p>
            <a:pPr marL="285750" indent="-285750">
              <a:buFont typeface="Wingdings" panose="05000000000000000000" pitchFamily="2" charset="2"/>
              <a:buChar char="Ø"/>
            </a:pPr>
            <a:endParaRPr lang="ru-RU" sz="2000" dirty="0"/>
          </a:p>
        </p:txBody>
      </p:sp>
      <p:sp>
        <p:nvSpPr>
          <p:cNvPr id="4" name="Прямоугольник 3"/>
          <p:cNvSpPr/>
          <p:nvPr/>
        </p:nvSpPr>
        <p:spPr>
          <a:xfrm>
            <a:off x="1492155" y="2239959"/>
            <a:ext cx="8989326" cy="1323439"/>
          </a:xfrm>
          <a:prstGeom prst="rect">
            <a:avLst/>
          </a:prstGeom>
        </p:spPr>
        <p:txBody>
          <a:bodyPr wrap="square">
            <a:spAutoFit/>
          </a:bodyPr>
          <a:lstStyle/>
          <a:p>
            <a:pPr marL="285750" indent="-285750">
              <a:buFont typeface="Wingdings" panose="05000000000000000000" pitchFamily="2" charset="2"/>
              <a:buChar char="Ø"/>
            </a:pPr>
            <a:r>
              <a:rPr lang="ru-RU" sz="2000" b="1" dirty="0">
                <a:solidFill>
                  <a:srgbClr val="FF0000"/>
                </a:solidFill>
              </a:rPr>
              <a:t>Учителя</a:t>
            </a:r>
            <a:r>
              <a:rPr lang="ru-RU" sz="2000" dirty="0"/>
              <a:t>, подтверждающие соответствие занимаемой должности, в рамках аттестации проходят процедуру оценивания компетенций педагога с использованием ЕФОМ (предметные, методические, психолого-педагогические и коммуникативные компетенции) </a:t>
            </a:r>
          </a:p>
        </p:txBody>
      </p:sp>
      <p:sp>
        <p:nvSpPr>
          <p:cNvPr id="5" name="Прямоугольник 4"/>
          <p:cNvSpPr/>
          <p:nvPr/>
        </p:nvSpPr>
        <p:spPr>
          <a:xfrm>
            <a:off x="4321791" y="3651746"/>
            <a:ext cx="6096000" cy="1323439"/>
          </a:xfrm>
          <a:prstGeom prst="rect">
            <a:avLst/>
          </a:prstGeom>
        </p:spPr>
        <p:txBody>
          <a:bodyPr>
            <a:spAutoFit/>
          </a:bodyPr>
          <a:lstStyle/>
          <a:p>
            <a:pPr marL="285750" indent="-285750">
              <a:buFont typeface="Wingdings" panose="05000000000000000000" pitchFamily="2" charset="2"/>
              <a:buChar char="Ø"/>
            </a:pPr>
            <a:r>
              <a:rPr lang="ru-RU" dirty="0"/>
              <a:t> </a:t>
            </a:r>
            <a:r>
              <a:rPr lang="ru-RU" sz="2000" dirty="0"/>
              <a:t>Также учитываются:  </a:t>
            </a:r>
            <a:endParaRPr lang="ru-RU" sz="2000" dirty="0" smtClean="0"/>
          </a:p>
          <a:p>
            <a:r>
              <a:rPr lang="ru-RU" sz="2000" dirty="0" smtClean="0"/>
              <a:t>                              </a:t>
            </a:r>
            <a:r>
              <a:rPr lang="ru-RU" sz="2000" dirty="0"/>
              <a:t>отзыв работодателя </a:t>
            </a:r>
            <a:endParaRPr lang="ru-RU" sz="2000" dirty="0" smtClean="0"/>
          </a:p>
          <a:p>
            <a:r>
              <a:rPr lang="ru-RU" sz="2000" dirty="0" smtClean="0"/>
              <a:t>                              </a:t>
            </a:r>
            <a:r>
              <a:rPr lang="ru-RU" sz="2000" dirty="0"/>
              <a:t>мнения обучающихся </a:t>
            </a:r>
            <a:endParaRPr lang="ru-RU" sz="2000" dirty="0" smtClean="0"/>
          </a:p>
          <a:p>
            <a:r>
              <a:rPr lang="ru-RU" sz="2000" dirty="0" smtClean="0"/>
              <a:t>                              </a:t>
            </a:r>
            <a:r>
              <a:rPr lang="ru-RU" sz="2000" dirty="0"/>
              <a:t>образовательные результаты </a:t>
            </a:r>
          </a:p>
        </p:txBody>
      </p:sp>
    </p:spTree>
    <p:extLst>
      <p:ext uri="{BB962C8B-B14F-4D97-AF65-F5344CB8AC3E}">
        <p14:creationId xmlns:p14="http://schemas.microsoft.com/office/powerpoint/2010/main" val="2412295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bs.twimg.com/media/DXOvyDaWAAAgkQC.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90" y="0"/>
            <a:ext cx="11641540" cy="62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01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img.mycdn.me/getImage?url=https%3A%2F%2Fvogazeta.ru%2Fuploads%2Ffull_size_1545486248-49f58ba24672dd33d9f7fcfdf9936922.jpg&amp;type=TOPIC_LINK_WIDE_548&amp;signatureToken=OdsucnApPuqDZfpwJy-4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63" y="4484972"/>
            <a:ext cx="4040589" cy="21751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Прямоугольник 1"/>
          <p:cNvSpPr/>
          <p:nvPr/>
        </p:nvSpPr>
        <p:spPr>
          <a:xfrm>
            <a:off x="1091821" y="163774"/>
            <a:ext cx="10709253" cy="584775"/>
          </a:xfrm>
          <a:prstGeom prst="rect">
            <a:avLst/>
          </a:prstGeom>
        </p:spPr>
        <p:txBody>
          <a:bodyPr wrap="square">
            <a:spAutoFit/>
          </a:bodyPr>
          <a:lstStyle/>
          <a:p>
            <a:r>
              <a:rPr lang="ru-RU" sz="3200" b="1" dirty="0">
                <a:solidFill>
                  <a:srgbClr val="FF0000"/>
                </a:solidFill>
              </a:rPr>
              <a:t>Первая/высшая квалификационные категории </a:t>
            </a:r>
          </a:p>
        </p:txBody>
      </p:sp>
      <p:sp>
        <p:nvSpPr>
          <p:cNvPr id="3" name="Прямоугольник 2"/>
          <p:cNvSpPr/>
          <p:nvPr/>
        </p:nvSpPr>
        <p:spPr>
          <a:xfrm>
            <a:off x="1091821" y="1078173"/>
            <a:ext cx="9498841" cy="1323439"/>
          </a:xfrm>
          <a:prstGeom prst="rect">
            <a:avLst/>
          </a:prstGeom>
        </p:spPr>
        <p:txBody>
          <a:bodyPr wrap="square">
            <a:spAutoFit/>
          </a:bodyPr>
          <a:lstStyle/>
          <a:p>
            <a:r>
              <a:rPr lang="ru-RU" sz="2000" dirty="0"/>
              <a:t>Учителя, </a:t>
            </a:r>
            <a:r>
              <a:rPr lang="ru-RU" sz="2000" dirty="0" err="1"/>
              <a:t>аттестующиеся</a:t>
            </a:r>
            <a:r>
              <a:rPr lang="ru-RU" sz="2000" dirty="0"/>
              <a:t> на первую или высшую квалификационную категорию, проходят процедуру оценивания компетенций педагога с использованием ЕФОМ (методические, психолого-педагогические и коммуникативные компетенции) </a:t>
            </a:r>
          </a:p>
        </p:txBody>
      </p:sp>
      <p:sp>
        <p:nvSpPr>
          <p:cNvPr id="4" name="Прямоугольник 3"/>
          <p:cNvSpPr/>
          <p:nvPr/>
        </p:nvSpPr>
        <p:spPr>
          <a:xfrm>
            <a:off x="3498376" y="2428514"/>
            <a:ext cx="6096000" cy="1323439"/>
          </a:xfrm>
          <a:prstGeom prst="rect">
            <a:avLst/>
          </a:prstGeom>
        </p:spPr>
        <p:txBody>
          <a:bodyPr>
            <a:spAutoFit/>
          </a:bodyPr>
          <a:lstStyle/>
          <a:p>
            <a:r>
              <a:rPr lang="ru-RU" sz="2000" dirty="0"/>
              <a:t>Также учитываются: </a:t>
            </a:r>
            <a:endParaRPr lang="ru-RU" sz="2000" dirty="0" smtClean="0"/>
          </a:p>
          <a:p>
            <a:r>
              <a:rPr lang="ru-RU" sz="2000" dirty="0" smtClean="0"/>
              <a:t>             </a:t>
            </a:r>
            <a:r>
              <a:rPr lang="ru-RU" sz="2000" dirty="0"/>
              <a:t>отзыв работодателя  </a:t>
            </a:r>
            <a:endParaRPr lang="ru-RU" sz="2000" dirty="0" smtClean="0"/>
          </a:p>
          <a:p>
            <a:r>
              <a:rPr lang="ru-RU" sz="2000" dirty="0" smtClean="0"/>
              <a:t>               </a:t>
            </a:r>
            <a:r>
              <a:rPr lang="ru-RU" sz="2000" dirty="0"/>
              <a:t>мнения выпускников  </a:t>
            </a:r>
            <a:endParaRPr lang="ru-RU" sz="2000" dirty="0" smtClean="0"/>
          </a:p>
          <a:p>
            <a:r>
              <a:rPr lang="ru-RU" sz="2000" dirty="0" smtClean="0"/>
              <a:t>                 </a:t>
            </a:r>
            <a:r>
              <a:rPr lang="ru-RU" sz="2000" dirty="0"/>
              <a:t>образовательные результаты. </a:t>
            </a:r>
          </a:p>
        </p:txBody>
      </p:sp>
      <p:sp>
        <p:nvSpPr>
          <p:cNvPr id="5" name="Прямоугольник 4"/>
          <p:cNvSpPr/>
          <p:nvPr/>
        </p:nvSpPr>
        <p:spPr>
          <a:xfrm>
            <a:off x="3498376" y="3765601"/>
            <a:ext cx="8429767" cy="1815882"/>
          </a:xfrm>
          <a:prstGeom prst="rect">
            <a:avLst/>
          </a:prstGeom>
        </p:spPr>
        <p:txBody>
          <a:bodyPr wrap="square">
            <a:spAutoFit/>
          </a:bodyPr>
          <a:lstStyle/>
          <a:p>
            <a:r>
              <a:rPr lang="ru-RU" sz="2800" dirty="0"/>
              <a:t>Получение квалификационной категории с использованием ЕФОМ дает учителю право на получение должности </a:t>
            </a:r>
            <a:r>
              <a:rPr lang="ru-RU" sz="2800" b="1" dirty="0">
                <a:solidFill>
                  <a:srgbClr val="FF0000"/>
                </a:solidFill>
              </a:rPr>
              <a:t>«Учитель-методист» </a:t>
            </a:r>
            <a:r>
              <a:rPr lang="ru-RU" sz="2800" dirty="0"/>
              <a:t>или </a:t>
            </a:r>
            <a:r>
              <a:rPr lang="ru-RU" sz="2800" b="1" dirty="0">
                <a:solidFill>
                  <a:srgbClr val="FF0000"/>
                </a:solidFill>
              </a:rPr>
              <a:t>«Учитель-наставник»</a:t>
            </a:r>
          </a:p>
        </p:txBody>
      </p:sp>
    </p:spTree>
    <p:extLst>
      <p:ext uri="{BB962C8B-B14F-4D97-AF65-F5344CB8AC3E}">
        <p14:creationId xmlns:p14="http://schemas.microsoft.com/office/powerpoint/2010/main" val="3773902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6469617" y="226536"/>
            <a:ext cx="4673303" cy="62406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graphicFrame>
        <p:nvGraphicFramePr>
          <p:cNvPr id="2" name="Диаграмма 1"/>
          <p:cNvGraphicFramePr/>
          <p:nvPr>
            <p:extLst>
              <p:ext uri="{D42A27DB-BD31-4B8C-83A1-F6EECF244321}">
                <p14:modId xmlns:p14="http://schemas.microsoft.com/office/powerpoint/2010/main" val="2163288231"/>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6469618" y="137025"/>
            <a:ext cx="4882490" cy="584775"/>
          </a:xfrm>
          <a:prstGeom prst="rect">
            <a:avLst/>
          </a:prstGeom>
        </p:spPr>
        <p:txBody>
          <a:bodyPr wrap="none">
            <a:spAutoFit/>
          </a:bodyPr>
          <a:lstStyle/>
          <a:p>
            <a:r>
              <a:rPr lang="ru-RU" sz="3200" b="1" dirty="0"/>
              <a:t>Оценка квалификации </a:t>
            </a:r>
          </a:p>
        </p:txBody>
      </p:sp>
    </p:spTree>
    <p:extLst>
      <p:ext uri="{BB962C8B-B14F-4D97-AF65-F5344CB8AC3E}">
        <p14:creationId xmlns:p14="http://schemas.microsoft.com/office/powerpoint/2010/main" val="4161344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891517" y="133231"/>
            <a:ext cx="7549116"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3200" b="1" dirty="0" smtClean="0"/>
              <a:t> </a:t>
            </a:r>
            <a:endParaRPr lang="ru-RU" sz="3200" b="1" dirty="0"/>
          </a:p>
        </p:txBody>
      </p:sp>
      <p:sp>
        <p:nvSpPr>
          <p:cNvPr id="2" name="Прямоугольник 1"/>
          <p:cNvSpPr/>
          <p:nvPr/>
        </p:nvSpPr>
        <p:spPr>
          <a:xfrm>
            <a:off x="3631226" y="194206"/>
            <a:ext cx="7552705" cy="584775"/>
          </a:xfrm>
          <a:prstGeom prst="rect">
            <a:avLst/>
          </a:prstGeom>
        </p:spPr>
        <p:txBody>
          <a:bodyPr wrap="square">
            <a:spAutoFit/>
          </a:bodyPr>
          <a:lstStyle/>
          <a:p>
            <a:pPr lvl="0" indent="180975" algn="ctr" fontAlgn="base">
              <a:spcBef>
                <a:spcPct val="0"/>
              </a:spcBef>
              <a:spcAft>
                <a:spcPct val="0"/>
              </a:spcAft>
              <a:tabLst>
                <a:tab pos="269875" algn="l"/>
              </a:tabLst>
            </a:pPr>
            <a:r>
              <a:rPr lang="ru-RU" sz="3200" b="1" dirty="0" smtClean="0">
                <a:solidFill>
                  <a:prstClr val="black"/>
                </a:solidFill>
                <a:latin typeface="Times New Roman" pitchFamily="18" charset="0"/>
                <a:ea typeface="Calibri" pitchFamily="34" charset="0"/>
                <a:cs typeface="Times New Roman" pitchFamily="18" charset="0"/>
              </a:rPr>
              <a:t>Система учительских должностей</a:t>
            </a:r>
            <a:endParaRPr lang="ru-RU" sz="2000" dirty="0" smtClean="0">
              <a:solidFill>
                <a:prstClr val="black"/>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9833178"/>
              </p:ext>
            </p:extLst>
          </p:nvPr>
        </p:nvGraphicFramePr>
        <p:xfrm>
          <a:off x="310886" y="762905"/>
          <a:ext cx="10854047" cy="5958840"/>
        </p:xfrm>
        <a:graphic>
          <a:graphicData uri="http://schemas.openxmlformats.org/drawingml/2006/table">
            <a:tbl>
              <a:tblPr/>
              <a:tblGrid>
                <a:gridCol w="2172981"/>
                <a:gridCol w="783975"/>
                <a:gridCol w="2576945"/>
                <a:gridCol w="5320146"/>
              </a:tblGrid>
              <a:tr h="360418">
                <a:tc>
                  <a:txBody>
                    <a:bodyPr/>
                    <a:lstStyle/>
                    <a:p>
                      <a:pPr algn="l">
                        <a:lnSpc>
                          <a:spcPct val="115000"/>
                        </a:lnSpc>
                        <a:spcAft>
                          <a:spcPts val="0"/>
                        </a:spcAft>
                      </a:pPr>
                      <a:r>
                        <a:rPr lang="ru-RU" sz="1600" b="1" u="sng" dirty="0" smtClean="0">
                          <a:latin typeface="Times New Roman"/>
                          <a:ea typeface="Calibri"/>
                          <a:cs typeface="Times New Roman"/>
                        </a:rPr>
                        <a:t>СЕЙЧАС</a:t>
                      </a:r>
                    </a:p>
                    <a:p>
                      <a:pPr algn="l">
                        <a:lnSpc>
                          <a:spcPct val="115000"/>
                        </a:lnSpc>
                        <a:spcAft>
                          <a:spcPts val="0"/>
                        </a:spcAft>
                      </a:pPr>
                      <a:endParaRPr lang="ru-RU" sz="1600" u="sng"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ru-RU" sz="1600">
                        <a:latin typeface="Calibri"/>
                        <a:ea typeface="Calibri"/>
                        <a:cs typeface="Times New Roman"/>
                      </a:endParaRPr>
                    </a:p>
                  </a:txBody>
                  <a:tcPr marL="68580" marR="68580" marT="0" marB="0">
                    <a:lnL>
                      <a:noFill/>
                    </a:lnL>
                    <a:lnR>
                      <a:noFill/>
                    </a:lnR>
                    <a:lnT>
                      <a:noFill/>
                    </a:lnT>
                    <a:lnB>
                      <a:noFill/>
                    </a:lnB>
                  </a:tcPr>
                </a:tc>
                <a:tc>
                  <a:txBody>
                    <a:bodyPr/>
                    <a:lstStyle/>
                    <a:p>
                      <a:pPr algn="l">
                        <a:lnSpc>
                          <a:spcPct val="115000"/>
                        </a:lnSpc>
                        <a:spcAft>
                          <a:spcPts val="0"/>
                        </a:spcAft>
                      </a:pPr>
                      <a:r>
                        <a:rPr lang="ru-RU" sz="1600" b="1" dirty="0">
                          <a:latin typeface="Times New Roman"/>
                          <a:ea typeface="Calibri"/>
                          <a:cs typeface="Times New Roman"/>
                        </a:rPr>
                        <a:t>ПРЕДЛАГАЕТСЯ</a:t>
                      </a:r>
                      <a:endParaRPr lang="ru-RU" sz="16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ru-RU" sz="1600" b="1" dirty="0">
                          <a:latin typeface="Times New Roman"/>
                          <a:ea typeface="Calibri"/>
                          <a:cs typeface="Times New Roman"/>
                        </a:rPr>
                        <a:t>ПРОФЕССИОНАЛЬНЫЙ СТАНДАРТ УЧИТЕЛЯ</a:t>
                      </a:r>
                      <a:endParaRPr lang="ru-RU" sz="1600" dirty="0">
                        <a:latin typeface="Calibri"/>
                        <a:ea typeface="Calibri"/>
                        <a:cs typeface="Times New Roman"/>
                      </a:endParaRPr>
                    </a:p>
                  </a:txBody>
                  <a:tcPr marL="68580" marR="68580" marT="0" marB="0">
                    <a:lnL>
                      <a:noFill/>
                    </a:lnL>
                    <a:lnR>
                      <a:noFill/>
                    </a:lnR>
                    <a:lnT>
                      <a:noFill/>
                    </a:lnT>
                    <a:lnB>
                      <a:noFill/>
                    </a:lnB>
                  </a:tcPr>
                </a:tc>
              </a:tr>
              <a:tr h="4513989">
                <a:tc>
                  <a:txBody>
                    <a:bodyPr/>
                    <a:lstStyle/>
                    <a:p>
                      <a:pPr>
                        <a:lnSpc>
                          <a:spcPct val="115000"/>
                        </a:lnSpc>
                        <a:spcAft>
                          <a:spcPts val="0"/>
                        </a:spcAft>
                      </a:pPr>
                      <a:r>
                        <a:rPr lang="ru-RU" sz="1800" dirty="0">
                          <a:latin typeface="Times New Roman"/>
                          <a:ea typeface="Calibri"/>
                          <a:cs typeface="Times New Roman"/>
                        </a:rPr>
                        <a:t>ДОЛЖНОСТЬ: </a:t>
                      </a:r>
                      <a:r>
                        <a:rPr lang="ru-RU" sz="1800" b="1" dirty="0">
                          <a:solidFill>
                            <a:srgbClr val="FF0000"/>
                          </a:solidFill>
                          <a:latin typeface="Times New Roman"/>
                          <a:ea typeface="Calibri"/>
                          <a:cs typeface="Times New Roman"/>
                        </a:rPr>
                        <a:t>учитель</a:t>
                      </a:r>
                      <a:endParaRPr lang="ru-RU" sz="1800" b="1" dirty="0">
                        <a:solidFill>
                          <a:srgbClr val="FF0000"/>
                        </a:solidFill>
                        <a:latin typeface="Calibri"/>
                        <a:ea typeface="Calibri"/>
                        <a:cs typeface="Times New Roman"/>
                      </a:endParaRPr>
                    </a:p>
                    <a:p>
                      <a:pPr>
                        <a:lnSpc>
                          <a:spcPct val="115000"/>
                        </a:lnSpc>
                        <a:spcAft>
                          <a:spcPts val="0"/>
                        </a:spcAft>
                      </a:pPr>
                      <a:r>
                        <a:rPr lang="ru-RU" sz="1800" dirty="0">
                          <a:latin typeface="Times New Roman"/>
                          <a:ea typeface="Calibri"/>
                          <a:cs typeface="Times New Roman"/>
                        </a:rPr>
                        <a:t>КАТЕГОРИИ:</a:t>
                      </a:r>
                      <a:endParaRPr lang="ru-RU" sz="1800" dirty="0">
                        <a:latin typeface="Calibri"/>
                        <a:ea typeface="Calibri"/>
                        <a:cs typeface="Times New Roman"/>
                      </a:endParaRPr>
                    </a:p>
                    <a:p>
                      <a:pPr marL="285750" indent="-285750">
                        <a:lnSpc>
                          <a:spcPct val="115000"/>
                        </a:lnSpc>
                        <a:spcAft>
                          <a:spcPts val="0"/>
                        </a:spcAft>
                        <a:buFont typeface="Wingdings" panose="05000000000000000000" pitchFamily="2" charset="2"/>
                        <a:buChar char="v"/>
                      </a:pPr>
                      <a:r>
                        <a:rPr lang="ru-RU" sz="1800" dirty="0" smtClean="0">
                          <a:latin typeface="Times New Roman"/>
                          <a:ea typeface="Calibri"/>
                          <a:cs typeface="Times New Roman"/>
                        </a:rPr>
                        <a:t>Высшая</a:t>
                      </a:r>
                      <a:r>
                        <a:rPr lang="ru-RU" sz="1800" baseline="0" dirty="0" smtClean="0">
                          <a:latin typeface="Times New Roman"/>
                          <a:ea typeface="Calibri"/>
                          <a:cs typeface="Times New Roman"/>
                        </a:rPr>
                        <a:t> </a:t>
                      </a:r>
                      <a:r>
                        <a:rPr lang="ru-RU" sz="1800" dirty="0" smtClean="0">
                          <a:latin typeface="Times New Roman"/>
                          <a:ea typeface="Calibri"/>
                          <a:cs typeface="Times New Roman"/>
                        </a:rPr>
                        <a:t>категория</a:t>
                      </a:r>
                      <a:endParaRPr lang="ru-RU" sz="1800" dirty="0">
                        <a:latin typeface="Calibri"/>
                        <a:ea typeface="Calibri"/>
                        <a:cs typeface="Times New Roman"/>
                      </a:endParaRPr>
                    </a:p>
                    <a:p>
                      <a:pPr marL="285750" indent="-285750">
                        <a:lnSpc>
                          <a:spcPct val="115000"/>
                        </a:lnSpc>
                        <a:spcAft>
                          <a:spcPts val="0"/>
                        </a:spcAft>
                        <a:buFont typeface="Wingdings" panose="05000000000000000000" pitchFamily="2" charset="2"/>
                        <a:buChar char="v"/>
                      </a:pPr>
                      <a:r>
                        <a:rPr lang="ru-RU" sz="1800" dirty="0">
                          <a:latin typeface="Times New Roman"/>
                          <a:ea typeface="Calibri"/>
                          <a:cs typeface="Times New Roman"/>
                        </a:rPr>
                        <a:t>П</a:t>
                      </a:r>
                      <a:r>
                        <a:rPr lang="ru-RU" sz="1800" dirty="0" smtClean="0">
                          <a:latin typeface="Times New Roman"/>
                          <a:ea typeface="Calibri"/>
                          <a:cs typeface="Times New Roman"/>
                        </a:rPr>
                        <a:t>ервая </a:t>
                      </a:r>
                      <a:r>
                        <a:rPr lang="ru-RU" sz="1800" dirty="0">
                          <a:latin typeface="Times New Roman"/>
                          <a:ea typeface="Calibri"/>
                          <a:cs typeface="Times New Roman"/>
                        </a:rPr>
                        <a:t>категория</a:t>
                      </a:r>
                      <a:endParaRPr lang="ru-RU" sz="1800" dirty="0">
                        <a:latin typeface="Calibri"/>
                        <a:ea typeface="Calibri"/>
                        <a:cs typeface="Times New Roman"/>
                      </a:endParaRPr>
                    </a:p>
                    <a:p>
                      <a:pPr marL="285750" indent="-285750">
                        <a:lnSpc>
                          <a:spcPct val="115000"/>
                        </a:lnSpc>
                        <a:spcAft>
                          <a:spcPts val="0"/>
                        </a:spcAft>
                        <a:buFont typeface="Wingdings" panose="05000000000000000000" pitchFamily="2" charset="2"/>
                        <a:buChar char="v"/>
                      </a:pPr>
                      <a:r>
                        <a:rPr lang="ru-RU" sz="1800" dirty="0">
                          <a:latin typeface="Times New Roman"/>
                          <a:ea typeface="Calibri"/>
                          <a:cs typeface="Times New Roman"/>
                        </a:rPr>
                        <a:t>С</a:t>
                      </a:r>
                      <a:r>
                        <a:rPr lang="ru-RU" sz="1800" dirty="0" smtClean="0">
                          <a:latin typeface="Times New Roman"/>
                          <a:ea typeface="Calibri"/>
                          <a:cs typeface="Times New Roman"/>
                        </a:rPr>
                        <a:t>оответстви</a:t>
                      </a:r>
                      <a:r>
                        <a:rPr lang="ru-RU" sz="1600" dirty="0" smtClean="0">
                          <a:latin typeface="Times New Roman"/>
                          <a:ea typeface="Calibri"/>
                          <a:cs typeface="Times New Roman"/>
                        </a:rPr>
                        <a:t>е</a:t>
                      </a:r>
                      <a:endParaRPr lang="ru-RU" sz="1600" dirty="0">
                        <a:latin typeface="Calibri"/>
                        <a:ea typeface="Calibri"/>
                        <a:cs typeface="Times New Roman"/>
                      </a:endParaRPr>
                    </a:p>
                  </a:txBody>
                  <a:tcPr marL="68580" marR="68580" marT="0" marB="0">
                    <a:lnL>
                      <a:noFill/>
                    </a:lnL>
                    <a:lnR>
                      <a:noFill/>
                    </a:lnR>
                    <a:lnT>
                      <a:noFill/>
                    </a:lnT>
                    <a:lnB>
                      <a:noFill/>
                    </a:lnB>
                  </a:tcPr>
                </a:tc>
                <a:tc>
                  <a:txBody>
                    <a:bodyPr/>
                    <a:lstStyle/>
                    <a:p>
                      <a:pPr marL="71755" marR="71755" algn="ctr">
                        <a:lnSpc>
                          <a:spcPct val="115000"/>
                        </a:lnSpc>
                        <a:spcAft>
                          <a:spcPts val="0"/>
                        </a:spcAft>
                      </a:pPr>
                      <a:r>
                        <a:rPr lang="ru-RU" sz="2800" b="1" dirty="0" smtClean="0">
                          <a:solidFill>
                            <a:srgbClr val="FF0000"/>
                          </a:solidFill>
                          <a:latin typeface="Times New Roman"/>
                          <a:ea typeface="Calibri"/>
                          <a:cs typeface="Times New Roman"/>
                        </a:rPr>
                        <a:t>                карьера </a:t>
                      </a:r>
                      <a:r>
                        <a:rPr lang="ru-RU" sz="2800" b="1" dirty="0">
                          <a:solidFill>
                            <a:srgbClr val="FF0000"/>
                          </a:solidFill>
                          <a:latin typeface="Times New Roman"/>
                          <a:ea typeface="Calibri"/>
                          <a:cs typeface="Times New Roman"/>
                        </a:rPr>
                        <a:t>учителя</a:t>
                      </a:r>
                      <a:endParaRPr lang="ru-RU" sz="2800" b="1" dirty="0">
                        <a:solidFill>
                          <a:srgbClr val="FF0000"/>
                        </a:solidFill>
                        <a:latin typeface="Calibri"/>
                        <a:ea typeface="Calibri"/>
                        <a:cs typeface="Times New Roman"/>
                      </a:endParaRPr>
                    </a:p>
                  </a:txBody>
                  <a:tcPr marL="68580" marR="68580" marT="0" marB="0" vert="vert270">
                    <a:lnL>
                      <a:noFill/>
                    </a:lnL>
                    <a:lnR>
                      <a:noFill/>
                    </a:lnR>
                    <a:lnT>
                      <a:noFill/>
                    </a:lnT>
                    <a:lnB>
                      <a:noFill/>
                    </a:lnB>
                  </a:tcPr>
                </a:tc>
                <a:tc>
                  <a:txBody>
                    <a:bodyPr/>
                    <a:lstStyle/>
                    <a:p>
                      <a:pPr>
                        <a:lnSpc>
                          <a:spcPct val="115000"/>
                        </a:lnSpc>
                        <a:spcAft>
                          <a:spcPts val="0"/>
                        </a:spcAft>
                      </a:pPr>
                      <a:r>
                        <a:rPr lang="ru-RU" sz="1600" dirty="0">
                          <a:latin typeface="Times New Roman"/>
                          <a:ea typeface="Calibri"/>
                          <a:cs typeface="Times New Roman"/>
                        </a:rPr>
                        <a:t>ДОЛЖНОСТЬ</a:t>
                      </a:r>
                      <a:endParaRPr lang="ru-RU" sz="1600" dirty="0">
                        <a:latin typeface="Calibri"/>
                        <a:ea typeface="Calibri"/>
                        <a:cs typeface="Times New Roman"/>
                      </a:endParaRPr>
                    </a:p>
                    <a:p>
                      <a:pPr>
                        <a:lnSpc>
                          <a:spcPct val="115000"/>
                        </a:lnSpc>
                        <a:spcAft>
                          <a:spcPts val="0"/>
                        </a:spcAft>
                      </a:pPr>
                      <a:r>
                        <a:rPr lang="ru-RU" sz="1600" b="1" dirty="0">
                          <a:solidFill>
                            <a:srgbClr val="FF0000"/>
                          </a:solidFill>
                          <a:latin typeface="Times New Roman"/>
                          <a:ea typeface="Calibri"/>
                          <a:cs typeface="Times New Roman"/>
                        </a:rPr>
                        <a:t>Ведущий учитель</a:t>
                      </a:r>
                      <a:endParaRPr lang="ru-RU" sz="1600" b="1" dirty="0">
                        <a:solidFill>
                          <a:srgbClr val="FF0000"/>
                        </a:solidFill>
                        <a:latin typeface="Calibri"/>
                        <a:ea typeface="Calibri"/>
                        <a:cs typeface="Times New Roman"/>
                      </a:endParaRPr>
                    </a:p>
                    <a:p>
                      <a:pPr>
                        <a:lnSpc>
                          <a:spcPct val="115000"/>
                        </a:lnSpc>
                        <a:spcAft>
                          <a:spcPts val="0"/>
                        </a:spcAft>
                      </a:pPr>
                      <a:r>
                        <a:rPr lang="ru-RU" sz="1600" dirty="0">
                          <a:latin typeface="Times New Roman"/>
                          <a:ea typeface="Calibri"/>
                          <a:cs typeface="Times New Roman"/>
                        </a:rPr>
                        <a:t>КАТЕГОРИИ:</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высшая категория</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первая категория</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соответствие</a:t>
                      </a:r>
                      <a:endParaRPr lang="ru-RU" sz="1600" dirty="0">
                        <a:latin typeface="Calibri"/>
                        <a:ea typeface="Calibri"/>
                        <a:cs typeface="Times New Roman"/>
                      </a:endParaRPr>
                    </a:p>
                    <a:p>
                      <a:pPr>
                        <a:lnSpc>
                          <a:spcPct val="115000"/>
                        </a:lnSpc>
                        <a:spcAft>
                          <a:spcPts val="0"/>
                        </a:spcAft>
                      </a:pPr>
                      <a:endParaRPr lang="ru-RU" sz="1000" dirty="0" smtClean="0">
                        <a:latin typeface="Times New Roman"/>
                        <a:ea typeface="Calibri"/>
                        <a:cs typeface="Times New Roman"/>
                      </a:endParaRPr>
                    </a:p>
                    <a:p>
                      <a:pPr>
                        <a:lnSpc>
                          <a:spcPct val="115000"/>
                        </a:lnSpc>
                        <a:spcAft>
                          <a:spcPts val="0"/>
                        </a:spcAft>
                      </a:pPr>
                      <a:r>
                        <a:rPr lang="ru-RU" sz="1600" dirty="0" smtClean="0">
                          <a:latin typeface="Times New Roman"/>
                          <a:ea typeface="Calibri"/>
                          <a:cs typeface="Times New Roman"/>
                        </a:rPr>
                        <a:t>ДОЛЖНОСТЬ</a:t>
                      </a:r>
                      <a:endParaRPr lang="ru-RU" sz="1600" dirty="0">
                        <a:latin typeface="Calibri"/>
                        <a:ea typeface="Calibri"/>
                        <a:cs typeface="Times New Roman"/>
                      </a:endParaRPr>
                    </a:p>
                    <a:p>
                      <a:pPr>
                        <a:lnSpc>
                          <a:spcPct val="115000"/>
                        </a:lnSpc>
                        <a:spcAft>
                          <a:spcPts val="0"/>
                        </a:spcAft>
                      </a:pPr>
                      <a:r>
                        <a:rPr lang="ru-RU" sz="1600" b="1" dirty="0">
                          <a:solidFill>
                            <a:srgbClr val="FF0000"/>
                          </a:solidFill>
                          <a:latin typeface="Times New Roman"/>
                          <a:ea typeface="Calibri"/>
                          <a:cs typeface="Times New Roman"/>
                        </a:rPr>
                        <a:t>Старший учитель</a:t>
                      </a:r>
                      <a:endParaRPr lang="ru-RU" sz="1600" b="1" dirty="0">
                        <a:solidFill>
                          <a:srgbClr val="FF0000"/>
                        </a:solidFill>
                        <a:latin typeface="Calibri"/>
                        <a:ea typeface="Calibri"/>
                        <a:cs typeface="Times New Roman"/>
                      </a:endParaRPr>
                    </a:p>
                    <a:p>
                      <a:pPr>
                        <a:lnSpc>
                          <a:spcPct val="115000"/>
                        </a:lnSpc>
                        <a:spcAft>
                          <a:spcPts val="0"/>
                        </a:spcAft>
                      </a:pPr>
                      <a:r>
                        <a:rPr lang="ru-RU" sz="1600" dirty="0">
                          <a:latin typeface="Times New Roman"/>
                          <a:ea typeface="Calibri"/>
                          <a:cs typeface="Times New Roman"/>
                        </a:rPr>
                        <a:t>КАТЕГОРИИ:</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высшая категория</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первая категория</a:t>
                      </a:r>
                      <a:endParaRPr lang="ru-RU" sz="1600" dirty="0">
                        <a:latin typeface="Calibri"/>
                        <a:ea typeface="Calibri"/>
                        <a:cs typeface="Times New Roman"/>
                      </a:endParaRPr>
                    </a:p>
                    <a:p>
                      <a:pPr>
                        <a:lnSpc>
                          <a:spcPct val="115000"/>
                        </a:lnSpc>
                        <a:spcAft>
                          <a:spcPts val="0"/>
                        </a:spcAft>
                      </a:pPr>
                      <a:r>
                        <a:rPr lang="ru-RU" sz="1600" dirty="0" smtClean="0">
                          <a:latin typeface="Times New Roman"/>
                          <a:ea typeface="Calibri"/>
                          <a:cs typeface="Times New Roman"/>
                        </a:rPr>
                        <a:t>соответствие</a:t>
                      </a:r>
                    </a:p>
                    <a:p>
                      <a:pPr>
                        <a:lnSpc>
                          <a:spcPct val="115000"/>
                        </a:lnSpc>
                        <a:spcAft>
                          <a:spcPts val="0"/>
                        </a:spcAft>
                      </a:pPr>
                      <a:endParaRPr lang="ru-RU" sz="10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ДОЛЖНОСТЬ</a:t>
                      </a:r>
                      <a:endParaRPr lang="ru-RU" sz="1600" dirty="0">
                        <a:latin typeface="Calibri"/>
                        <a:ea typeface="Calibri"/>
                        <a:cs typeface="Times New Roman"/>
                      </a:endParaRPr>
                    </a:p>
                    <a:p>
                      <a:pPr>
                        <a:lnSpc>
                          <a:spcPct val="115000"/>
                        </a:lnSpc>
                        <a:spcAft>
                          <a:spcPts val="0"/>
                        </a:spcAft>
                      </a:pPr>
                      <a:r>
                        <a:rPr lang="ru-RU" sz="1600" b="1" dirty="0">
                          <a:solidFill>
                            <a:srgbClr val="FF0000"/>
                          </a:solidFill>
                          <a:latin typeface="Times New Roman"/>
                          <a:ea typeface="Calibri"/>
                          <a:cs typeface="Times New Roman"/>
                        </a:rPr>
                        <a:t>Учитель</a:t>
                      </a:r>
                      <a:endParaRPr lang="ru-RU" sz="1600" b="1" dirty="0">
                        <a:solidFill>
                          <a:srgbClr val="FF0000"/>
                        </a:solidFill>
                        <a:latin typeface="Calibri"/>
                        <a:ea typeface="Calibri"/>
                        <a:cs typeface="Times New Roman"/>
                      </a:endParaRPr>
                    </a:p>
                    <a:p>
                      <a:pPr>
                        <a:lnSpc>
                          <a:spcPct val="115000"/>
                        </a:lnSpc>
                        <a:spcAft>
                          <a:spcPts val="0"/>
                        </a:spcAft>
                      </a:pPr>
                      <a:r>
                        <a:rPr lang="ru-RU" sz="1600" dirty="0">
                          <a:latin typeface="Times New Roman"/>
                          <a:ea typeface="Calibri"/>
                          <a:cs typeface="Times New Roman"/>
                        </a:rPr>
                        <a:t>КАТЕГОРИИ:</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высшая категория</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первая категория</a:t>
                      </a:r>
                      <a:endParaRPr lang="ru-RU" sz="1600" dirty="0">
                        <a:latin typeface="Calibri"/>
                        <a:ea typeface="Calibri"/>
                        <a:cs typeface="Times New Roman"/>
                      </a:endParaRPr>
                    </a:p>
                    <a:p>
                      <a:pPr>
                        <a:lnSpc>
                          <a:spcPct val="115000"/>
                        </a:lnSpc>
                        <a:spcAft>
                          <a:spcPts val="0"/>
                        </a:spcAft>
                      </a:pPr>
                      <a:r>
                        <a:rPr lang="ru-RU" sz="1600" dirty="0">
                          <a:latin typeface="Times New Roman"/>
                          <a:ea typeface="Calibri"/>
                          <a:cs typeface="Times New Roman"/>
                        </a:rPr>
                        <a:t>соответствие</a:t>
                      </a:r>
                      <a:endParaRPr lang="ru-RU" sz="1600" dirty="0">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ru-RU" sz="1600" dirty="0">
                          <a:latin typeface="Times New Roman"/>
                          <a:ea typeface="Calibri"/>
                          <a:cs typeface="Times New Roman"/>
                        </a:rPr>
                        <a:t>Обобщенная трудовая функция:</a:t>
                      </a:r>
                      <a:endParaRPr lang="ru-RU" sz="16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Управление проектированием и реализацией образовательных программ</a:t>
                      </a:r>
                      <a:endParaRPr lang="ru-RU" sz="1600" dirty="0">
                        <a:latin typeface="Calibri"/>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r>
                        <a:rPr lang="ru-RU" sz="1600" dirty="0" smtClean="0">
                          <a:latin typeface="Times New Roman"/>
                          <a:ea typeface="Calibri"/>
                          <a:cs typeface="Times New Roman"/>
                        </a:rPr>
                        <a:t>Обобщенная </a:t>
                      </a:r>
                      <a:r>
                        <a:rPr lang="ru-RU" sz="1600" dirty="0">
                          <a:latin typeface="Times New Roman"/>
                          <a:ea typeface="Calibri"/>
                          <a:cs typeface="Times New Roman"/>
                        </a:rPr>
                        <a:t>трудовая функция:</a:t>
                      </a:r>
                      <a:endParaRPr lang="ru-RU" sz="16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Проектирование и реализация образовательных программ</a:t>
                      </a:r>
                      <a:endParaRPr lang="ru-RU" sz="1600" dirty="0">
                        <a:latin typeface="Calibri"/>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endParaRPr lang="ru-RU" sz="1600" dirty="0" smtClean="0">
                        <a:latin typeface="Times New Roman"/>
                        <a:ea typeface="Calibri"/>
                        <a:cs typeface="Times New Roman"/>
                      </a:endParaRPr>
                    </a:p>
                    <a:p>
                      <a:pPr algn="just">
                        <a:lnSpc>
                          <a:spcPct val="115000"/>
                        </a:lnSpc>
                        <a:spcAft>
                          <a:spcPts val="0"/>
                        </a:spcAft>
                      </a:pPr>
                      <a:r>
                        <a:rPr lang="ru-RU" sz="1600" dirty="0" smtClean="0">
                          <a:latin typeface="Times New Roman"/>
                          <a:ea typeface="Calibri"/>
                          <a:cs typeface="Times New Roman"/>
                        </a:rPr>
                        <a:t>Обобщенная </a:t>
                      </a:r>
                      <a:r>
                        <a:rPr lang="ru-RU" sz="1600" dirty="0">
                          <a:latin typeface="Times New Roman"/>
                          <a:ea typeface="Calibri"/>
                          <a:cs typeface="Times New Roman"/>
                        </a:rPr>
                        <a:t>трудовая функция:</a:t>
                      </a:r>
                      <a:endParaRPr lang="ru-RU" sz="1600" dirty="0">
                        <a:latin typeface="Calibri"/>
                        <a:ea typeface="Calibri"/>
                        <a:cs typeface="Times New Roman"/>
                      </a:endParaRPr>
                    </a:p>
                    <a:p>
                      <a:pPr algn="just">
                        <a:lnSpc>
                          <a:spcPct val="115000"/>
                        </a:lnSpc>
                        <a:spcAft>
                          <a:spcPts val="0"/>
                        </a:spcAft>
                      </a:pPr>
                      <a:r>
                        <a:rPr lang="ru-RU" sz="1600" dirty="0">
                          <a:latin typeface="Times New Roman"/>
                          <a:ea typeface="Calibri"/>
                          <a:cs typeface="Times New Roman"/>
                        </a:rPr>
                        <a:t>Реализация образовательных программ</a:t>
                      </a:r>
                      <a:endParaRPr lang="ru-RU" sz="1600" dirty="0">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8193" name="AutoShape 1"/>
          <p:cNvSpPr>
            <a:spLocks noChangeShapeType="1"/>
          </p:cNvSpPr>
          <p:nvPr/>
        </p:nvSpPr>
        <p:spPr bwMode="auto">
          <a:xfrm flipV="1">
            <a:off x="2906049" y="1847803"/>
            <a:ext cx="6350" cy="3470275"/>
          </a:xfrm>
          <a:prstGeom prst="straightConnector1">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cxnSp>
        <p:nvCxnSpPr>
          <p:cNvPr id="6" name="Прямая со стрелкой 5"/>
          <p:cNvCxnSpPr/>
          <p:nvPr/>
        </p:nvCxnSpPr>
        <p:spPr>
          <a:xfrm>
            <a:off x="791570" y="1130184"/>
            <a:ext cx="0" cy="180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u3ik8.omsk.obr55.ru/files/2019/12/attestaci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7" y="114299"/>
            <a:ext cx="11818962" cy="674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15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9971" y="1530007"/>
            <a:ext cx="10313581" cy="3046988"/>
          </a:xfrm>
          <a:prstGeom prst="rect">
            <a:avLst/>
          </a:prstGeom>
        </p:spPr>
        <p:txBody>
          <a:bodyPr wrap="square">
            <a:spAutoFit/>
          </a:bodyPr>
          <a:lstStyle/>
          <a:p>
            <a:r>
              <a:rPr lang="ru-RU" sz="2400" b="1" dirty="0">
                <a:solidFill>
                  <a:srgbClr val="FF0000"/>
                </a:solidFill>
              </a:rPr>
              <a:t>Элементы модели аттестации,  вынесенные в апробацию </a:t>
            </a:r>
            <a:endParaRPr lang="ru-RU" sz="2400" b="1" dirty="0" smtClean="0">
              <a:solidFill>
                <a:srgbClr val="FF0000"/>
              </a:solidFill>
            </a:endParaRPr>
          </a:p>
          <a:p>
            <a:endParaRPr lang="ru-RU" sz="2400" b="1" dirty="0">
              <a:solidFill>
                <a:srgbClr val="FF0000"/>
              </a:solidFill>
            </a:endParaRPr>
          </a:p>
          <a:p>
            <a:r>
              <a:rPr lang="ru-RU" dirty="0" smtClean="0"/>
              <a:t>ЕФОМ </a:t>
            </a:r>
            <a:r>
              <a:rPr lang="ru-RU" dirty="0"/>
              <a:t>по психолого-педагогической и коммуникативной компетенциям и </a:t>
            </a:r>
            <a:r>
              <a:rPr lang="ru-RU" dirty="0" err="1"/>
              <a:t>апробационные</a:t>
            </a:r>
            <a:r>
              <a:rPr lang="ru-RU" dirty="0"/>
              <a:t> прототипы </a:t>
            </a:r>
            <a:r>
              <a:rPr lang="ru-RU" dirty="0" smtClean="0"/>
              <a:t>ЕФОМ </a:t>
            </a:r>
            <a:r>
              <a:rPr lang="ru-RU" dirty="0"/>
              <a:t>по педагогической и методической компетенциям  (по русскому языку и математике) </a:t>
            </a:r>
          </a:p>
          <a:p>
            <a:r>
              <a:rPr lang="ru-RU" dirty="0" smtClean="0"/>
              <a:t>Справка </a:t>
            </a:r>
            <a:r>
              <a:rPr lang="ru-RU" dirty="0"/>
              <a:t>работодателя </a:t>
            </a:r>
            <a:endParaRPr lang="ru-RU" dirty="0" smtClean="0"/>
          </a:p>
          <a:p>
            <a:endParaRPr lang="ru-RU" dirty="0"/>
          </a:p>
          <a:p>
            <a:r>
              <a:rPr lang="ru-RU" dirty="0" smtClean="0"/>
              <a:t>Образовательные </a:t>
            </a:r>
            <a:r>
              <a:rPr lang="ru-RU" dirty="0"/>
              <a:t>результаты обучающихся </a:t>
            </a:r>
            <a:endParaRPr lang="ru-RU" dirty="0" smtClean="0"/>
          </a:p>
          <a:p>
            <a:endParaRPr lang="ru-RU" dirty="0"/>
          </a:p>
          <a:p>
            <a:r>
              <a:rPr lang="ru-RU" dirty="0" smtClean="0"/>
              <a:t>Учет </a:t>
            </a:r>
            <a:r>
              <a:rPr lang="ru-RU" dirty="0"/>
              <a:t>мнения выпускников общеобразовательных организаций</a:t>
            </a:r>
          </a:p>
        </p:txBody>
      </p:sp>
      <p:sp>
        <p:nvSpPr>
          <p:cNvPr id="3" name="Прямоугольник 2"/>
          <p:cNvSpPr/>
          <p:nvPr/>
        </p:nvSpPr>
        <p:spPr>
          <a:xfrm>
            <a:off x="1084521" y="809800"/>
            <a:ext cx="10310669" cy="584775"/>
          </a:xfrm>
          <a:prstGeom prst="rect">
            <a:avLst/>
          </a:prstGeom>
        </p:spPr>
        <p:txBody>
          <a:bodyPr wrap="square">
            <a:spAutoFit/>
          </a:bodyPr>
          <a:lstStyle/>
          <a:p>
            <a:r>
              <a:rPr lang="ru-RU" sz="3200" b="1" dirty="0" smtClean="0"/>
              <a:t> </a:t>
            </a:r>
            <a:endParaRPr lang="ru-RU" sz="3200" b="1" dirty="0"/>
          </a:p>
        </p:txBody>
      </p:sp>
      <p:pic>
        <p:nvPicPr>
          <p:cNvPr id="8" name="Рисунок 7" descr="https://yt3.ggpht.com/a/AGF-l7-ocTwCLsTlO__WzDgPFdSvBJQHoYI4qlXu=s88-c-k-c0xffffffff-no-rj-mo"/>
          <p:cNvPicPr/>
          <p:nvPr/>
        </p:nvPicPr>
        <p:blipFill>
          <a:blip r:embed="rId2">
            <a:extLst>
              <a:ext uri="{28A0092B-C50C-407E-A947-70E740481C1C}">
                <a14:useLocalDpi xmlns:a14="http://schemas.microsoft.com/office/drawing/2010/main" val="0"/>
              </a:ext>
            </a:extLst>
          </a:blip>
          <a:srcRect/>
          <a:stretch>
            <a:fillRect/>
          </a:stretch>
        </p:blipFill>
        <p:spPr bwMode="auto">
          <a:xfrm>
            <a:off x="384930" y="2201679"/>
            <a:ext cx="455042" cy="392666"/>
          </a:xfrm>
          <a:prstGeom prst="rect">
            <a:avLst/>
          </a:prstGeom>
          <a:noFill/>
          <a:ln>
            <a:noFill/>
          </a:ln>
        </p:spPr>
      </p:pic>
      <p:pic>
        <p:nvPicPr>
          <p:cNvPr id="9" name="Рисунок 8" descr="https://yt3.ggpht.com/a/AGF-l7-ocTwCLsTlO__WzDgPFdSvBJQHoYI4qlXu=s88-c-k-c0xffffffff-no-rj-mo"/>
          <p:cNvPicPr/>
          <p:nvPr/>
        </p:nvPicPr>
        <p:blipFill>
          <a:blip r:embed="rId2">
            <a:extLst>
              <a:ext uri="{28A0092B-C50C-407E-A947-70E740481C1C}">
                <a14:useLocalDpi xmlns:a14="http://schemas.microsoft.com/office/drawing/2010/main" val="0"/>
              </a:ext>
            </a:extLst>
          </a:blip>
          <a:srcRect/>
          <a:stretch>
            <a:fillRect/>
          </a:stretch>
        </p:blipFill>
        <p:spPr bwMode="auto">
          <a:xfrm>
            <a:off x="416134" y="4151029"/>
            <a:ext cx="455042" cy="392666"/>
          </a:xfrm>
          <a:prstGeom prst="rect">
            <a:avLst/>
          </a:prstGeom>
          <a:noFill/>
          <a:ln>
            <a:noFill/>
          </a:ln>
        </p:spPr>
      </p:pic>
      <p:pic>
        <p:nvPicPr>
          <p:cNvPr id="10" name="Рисунок 9" descr="https://yt3.ggpht.com/a/AGF-l7-ocTwCLsTlO__WzDgPFdSvBJQHoYI4qlXu=s88-c-k-c0xffffffff-no-rj-mo"/>
          <p:cNvPicPr/>
          <p:nvPr/>
        </p:nvPicPr>
        <p:blipFill>
          <a:blip r:embed="rId2">
            <a:extLst>
              <a:ext uri="{28A0092B-C50C-407E-A947-70E740481C1C}">
                <a14:useLocalDpi xmlns:a14="http://schemas.microsoft.com/office/drawing/2010/main" val="0"/>
              </a:ext>
            </a:extLst>
          </a:blip>
          <a:srcRect/>
          <a:stretch>
            <a:fillRect/>
          </a:stretch>
        </p:blipFill>
        <p:spPr bwMode="auto">
          <a:xfrm>
            <a:off x="404808" y="3576823"/>
            <a:ext cx="455042" cy="392666"/>
          </a:xfrm>
          <a:prstGeom prst="rect">
            <a:avLst/>
          </a:prstGeom>
          <a:noFill/>
          <a:ln>
            <a:noFill/>
          </a:ln>
        </p:spPr>
      </p:pic>
      <p:pic>
        <p:nvPicPr>
          <p:cNvPr id="11" name="Рисунок 10" descr="https://yt3.ggpht.com/a/AGF-l7-ocTwCLsTlO__WzDgPFdSvBJQHoYI4qlXu=s88-c-k-c0xffffffff-no-rj-mo"/>
          <p:cNvPicPr/>
          <p:nvPr/>
        </p:nvPicPr>
        <p:blipFill>
          <a:blip r:embed="rId2">
            <a:extLst>
              <a:ext uri="{28A0092B-C50C-407E-A947-70E740481C1C}">
                <a14:useLocalDpi xmlns:a14="http://schemas.microsoft.com/office/drawing/2010/main" val="0"/>
              </a:ext>
            </a:extLst>
          </a:blip>
          <a:srcRect/>
          <a:stretch>
            <a:fillRect/>
          </a:stretch>
        </p:blipFill>
        <p:spPr bwMode="auto">
          <a:xfrm>
            <a:off x="436706" y="3041466"/>
            <a:ext cx="455042" cy="392666"/>
          </a:xfrm>
          <a:prstGeom prst="rect">
            <a:avLst/>
          </a:prstGeom>
          <a:noFill/>
          <a:ln>
            <a:noFill/>
          </a:ln>
        </p:spPr>
      </p:pic>
      <p:sp>
        <p:nvSpPr>
          <p:cNvPr id="13" name="Прямоугольник 12"/>
          <p:cNvSpPr/>
          <p:nvPr/>
        </p:nvSpPr>
        <p:spPr>
          <a:xfrm>
            <a:off x="5407900" y="225025"/>
            <a:ext cx="598729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200" b="1" dirty="0"/>
              <a:t>Апробация модели</a:t>
            </a:r>
            <a:r>
              <a:rPr lang="ru-RU" sz="3200" b="1" dirty="0" smtClean="0"/>
              <a:t> </a:t>
            </a:r>
            <a:endParaRPr lang="ru-RU" sz="3200" b="1" dirty="0"/>
          </a:p>
        </p:txBody>
      </p:sp>
      <p:sp>
        <p:nvSpPr>
          <p:cNvPr id="5" name="Прямоугольник 4"/>
          <p:cNvSpPr/>
          <p:nvPr/>
        </p:nvSpPr>
        <p:spPr>
          <a:xfrm>
            <a:off x="1092796" y="917521"/>
            <a:ext cx="2053254" cy="369332"/>
          </a:xfrm>
          <a:prstGeom prst="rect">
            <a:avLst/>
          </a:prstGeom>
        </p:spPr>
        <p:txBody>
          <a:bodyPr wrap="none">
            <a:spAutoFit/>
          </a:bodyPr>
          <a:lstStyle/>
          <a:p>
            <a:r>
              <a:rPr lang="ru-RU" dirty="0"/>
              <a:t>2017-2018 уч. год</a:t>
            </a:r>
          </a:p>
        </p:txBody>
      </p:sp>
    </p:spTree>
    <p:extLst>
      <p:ext uri="{BB962C8B-B14F-4D97-AF65-F5344CB8AC3E}">
        <p14:creationId xmlns:p14="http://schemas.microsoft.com/office/powerpoint/2010/main" val="1367243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3135" y="1098881"/>
            <a:ext cx="9920177" cy="3416320"/>
          </a:xfrm>
          <a:prstGeom prst="rect">
            <a:avLst/>
          </a:prstGeom>
        </p:spPr>
        <p:txBody>
          <a:bodyPr wrap="square">
            <a:spAutoFit/>
          </a:bodyPr>
          <a:lstStyle/>
          <a:p>
            <a:r>
              <a:rPr lang="ru-RU" sz="2400" b="1" dirty="0">
                <a:solidFill>
                  <a:srgbClr val="FF0000"/>
                </a:solidFill>
              </a:rPr>
              <a:t>2018 год </a:t>
            </a:r>
            <a:r>
              <a:rPr lang="ru-RU" sz="2400" dirty="0"/>
              <a:t>является годом апробации и доработки новой модели аттестации учителей </a:t>
            </a:r>
          </a:p>
          <a:p>
            <a:endParaRPr lang="ru-RU" sz="2400" i="1" dirty="0" smtClean="0">
              <a:solidFill>
                <a:srgbClr val="FF0000"/>
              </a:solidFill>
            </a:endParaRPr>
          </a:p>
          <a:p>
            <a:r>
              <a:rPr lang="ru-RU" sz="2400" b="1" i="1" dirty="0" smtClean="0">
                <a:solidFill>
                  <a:srgbClr val="FF0000"/>
                </a:solidFill>
              </a:rPr>
              <a:t>До </a:t>
            </a:r>
            <a:r>
              <a:rPr lang="ru-RU" sz="2400" b="1" i="1" dirty="0">
                <a:solidFill>
                  <a:srgbClr val="FF0000"/>
                </a:solidFill>
              </a:rPr>
              <a:t>декабря 2019 </a:t>
            </a:r>
            <a:r>
              <a:rPr lang="ru-RU" sz="2400" b="1" dirty="0">
                <a:solidFill>
                  <a:srgbClr val="FF0000"/>
                </a:solidFill>
              </a:rPr>
              <a:t>года </a:t>
            </a:r>
            <a:r>
              <a:rPr lang="ru-RU" sz="2400" dirty="0" smtClean="0"/>
              <a:t>должна была пройти </a:t>
            </a:r>
            <a:r>
              <a:rPr lang="ru-RU" sz="2400" dirty="0"/>
              <a:t>разработка и апробация ЕФОМ по всем предметам </a:t>
            </a:r>
          </a:p>
          <a:p>
            <a:endParaRPr lang="ru-RU" sz="2400" dirty="0"/>
          </a:p>
          <a:p>
            <a:endParaRPr lang="ru-RU" sz="2400" dirty="0" smtClean="0"/>
          </a:p>
          <a:p>
            <a:r>
              <a:rPr lang="ru-RU" sz="2400" b="1" dirty="0" smtClean="0">
                <a:solidFill>
                  <a:srgbClr val="FF0000"/>
                </a:solidFill>
              </a:rPr>
              <a:t>В </a:t>
            </a:r>
            <a:r>
              <a:rPr lang="ru-RU" sz="2400" b="1" dirty="0">
                <a:solidFill>
                  <a:srgbClr val="FF0000"/>
                </a:solidFill>
              </a:rPr>
              <a:t>первом полугодии 2020 года </a:t>
            </a:r>
            <a:r>
              <a:rPr lang="ru-RU" sz="2400" dirty="0"/>
              <a:t>должна быть проведена итоговая апробация новой модели аттестации педагогических работников </a:t>
            </a:r>
          </a:p>
        </p:txBody>
      </p:sp>
      <p:pic>
        <p:nvPicPr>
          <p:cNvPr id="4" name="Picture 8" descr="https://besthardmoneyloans.com/wp-content/uploads/2014/07/document-600x6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89" y="1098882"/>
            <a:ext cx="690842" cy="8256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besthardmoneyloans.com/wp-content/uploads/2014/07/document-600x6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88" y="3746017"/>
            <a:ext cx="715645" cy="687760"/>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https://yt3.ggpht.com/a/AGF-l78kJ7QhwVC1QbVMw8FVg3kO3Ch0fXALE4-eUA=s900-c-k-c0xffffffff-no-rj-m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86" y="2241837"/>
            <a:ext cx="790347" cy="820340"/>
          </a:xfrm>
          <a:prstGeom prst="rect">
            <a:avLst/>
          </a:prstGeom>
          <a:noFill/>
          <a:ln>
            <a:noFill/>
          </a:ln>
        </p:spPr>
      </p:pic>
      <p:sp>
        <p:nvSpPr>
          <p:cNvPr id="8" name="Прямоугольник 7"/>
          <p:cNvSpPr/>
          <p:nvPr/>
        </p:nvSpPr>
        <p:spPr>
          <a:xfrm>
            <a:off x="4230598" y="251275"/>
            <a:ext cx="7798225"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sz="3200" b="1" dirty="0"/>
              <a:t>Введение </a:t>
            </a:r>
            <a:r>
              <a:rPr lang="ru-RU" sz="3200" b="1" dirty="0" smtClean="0"/>
              <a:t>новой модели </a:t>
            </a:r>
            <a:r>
              <a:rPr lang="ru-RU" sz="3200" b="1" dirty="0"/>
              <a:t>аттестации </a:t>
            </a:r>
          </a:p>
        </p:txBody>
      </p:sp>
    </p:spTree>
    <p:extLst>
      <p:ext uri="{BB962C8B-B14F-4D97-AF65-F5344CB8AC3E}">
        <p14:creationId xmlns:p14="http://schemas.microsoft.com/office/powerpoint/2010/main" val="194539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ятиугольник 4"/>
          <p:cNvSpPr/>
          <p:nvPr/>
        </p:nvSpPr>
        <p:spPr>
          <a:xfrm>
            <a:off x="4199860" y="656283"/>
            <a:ext cx="7453424" cy="48463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Прямоугольник 1"/>
          <p:cNvSpPr/>
          <p:nvPr/>
        </p:nvSpPr>
        <p:spPr>
          <a:xfrm>
            <a:off x="4113640" y="543663"/>
            <a:ext cx="7679025" cy="5847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sz="3200" b="1" dirty="0"/>
              <a:t>Введение новой модели аттестации </a:t>
            </a:r>
          </a:p>
        </p:txBody>
      </p:sp>
      <p:sp>
        <p:nvSpPr>
          <p:cNvPr id="3" name="Прямоугольник 2"/>
          <p:cNvSpPr/>
          <p:nvPr/>
        </p:nvSpPr>
        <p:spPr>
          <a:xfrm>
            <a:off x="2563604" y="1563582"/>
            <a:ext cx="9229061" cy="3046988"/>
          </a:xfrm>
          <a:prstGeom prst="rect">
            <a:avLst/>
          </a:prstGeom>
        </p:spPr>
        <p:txBody>
          <a:bodyPr wrap="square">
            <a:spAutoFit/>
          </a:bodyPr>
          <a:lstStyle/>
          <a:p>
            <a:r>
              <a:rPr lang="ru-RU" sz="3200" b="1" dirty="0">
                <a:solidFill>
                  <a:srgbClr val="FF0000"/>
                </a:solidFill>
              </a:rPr>
              <a:t>С 2020 года </a:t>
            </a:r>
            <a:r>
              <a:rPr lang="ru-RU" sz="3200" dirty="0"/>
              <a:t>новая модель аттестации будет вводиться ТОЛЬКО ДЛЯ УЧИТЕЛЕЙ </a:t>
            </a:r>
          </a:p>
          <a:p>
            <a:endParaRPr lang="ru-RU" sz="3200" dirty="0" smtClean="0"/>
          </a:p>
          <a:p>
            <a:r>
              <a:rPr lang="ru-RU" sz="3200" b="1" dirty="0" smtClean="0">
                <a:solidFill>
                  <a:srgbClr val="FF0000"/>
                </a:solidFill>
              </a:rPr>
              <a:t>До </a:t>
            </a:r>
            <a:r>
              <a:rPr lang="ru-RU" sz="3200" b="1" dirty="0">
                <a:solidFill>
                  <a:srgbClr val="FF0000"/>
                </a:solidFill>
              </a:rPr>
              <a:t>2030 года </a:t>
            </a:r>
            <a:r>
              <a:rPr lang="ru-RU" sz="3200" dirty="0"/>
              <a:t>будут введены модели аттестации ДЛЯ ПЕДАГОГИЧЕСКИХ РАБОТНИКОВ ДРУГИХ ДОЛЖНОСТЕЙ </a:t>
            </a:r>
          </a:p>
        </p:txBody>
      </p:sp>
      <p:pic>
        <p:nvPicPr>
          <p:cNvPr id="3074" name="Picture 2" descr="https://www.eseur.ru/Photos/photo458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95" y="3204034"/>
            <a:ext cx="2353709" cy="15806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iniron.net/wp-content/uploads/2015/05/096497-e14563471658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21" y="971640"/>
            <a:ext cx="2400104" cy="180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232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37731" y="545911"/>
            <a:ext cx="9062113" cy="830997"/>
          </a:xfrm>
          <a:prstGeom prst="rect">
            <a:avLst/>
          </a:prstGeom>
        </p:spPr>
        <p:txBody>
          <a:bodyPr wrap="square">
            <a:spAutoFit/>
          </a:bodyPr>
          <a:lstStyle/>
          <a:p>
            <a:pPr algn="ctr"/>
            <a:r>
              <a:rPr lang="ru-RU" sz="2400" b="1" dirty="0"/>
              <a:t>Новая модель аттестации. Примеры заданий, которые </a:t>
            </a:r>
            <a:r>
              <a:rPr lang="ru-RU" sz="2400" b="1" dirty="0" smtClean="0"/>
              <a:t> выполняли учителя</a:t>
            </a:r>
            <a:r>
              <a:rPr lang="ru-RU" sz="2400" b="1" dirty="0"/>
              <a:t>.</a:t>
            </a:r>
            <a:endParaRPr lang="ru-RU" sz="2400" dirty="0"/>
          </a:p>
        </p:txBody>
      </p:sp>
      <p:sp>
        <p:nvSpPr>
          <p:cNvPr id="4" name="Прямоугольник 3"/>
          <p:cNvSpPr/>
          <p:nvPr/>
        </p:nvSpPr>
        <p:spPr>
          <a:xfrm>
            <a:off x="600501" y="1596788"/>
            <a:ext cx="10658901" cy="1200329"/>
          </a:xfrm>
          <a:prstGeom prst="rect">
            <a:avLst/>
          </a:prstGeom>
        </p:spPr>
        <p:txBody>
          <a:bodyPr wrap="square">
            <a:spAutoFit/>
          </a:bodyPr>
          <a:lstStyle/>
          <a:p>
            <a:r>
              <a:rPr lang="ru-RU" dirty="0"/>
              <a:t>Уже прошла апробация новой модели в 19 регионах. Аттестация для учителей-добровольцев состояла из трех этапов. На первом этапе участники выполнили диагностическую работу. На втором – решили профессиональную задачу. На третьем – провели видеотрансляцию урока, который оценили региональные эксперты. </a:t>
            </a:r>
          </a:p>
        </p:txBody>
      </p:sp>
      <p:sp>
        <p:nvSpPr>
          <p:cNvPr id="10" name="Прямоугольник 9"/>
          <p:cNvSpPr/>
          <p:nvPr/>
        </p:nvSpPr>
        <p:spPr>
          <a:xfrm>
            <a:off x="805218" y="2975212"/>
            <a:ext cx="9894626" cy="1477328"/>
          </a:xfrm>
          <a:prstGeom prst="rect">
            <a:avLst/>
          </a:prstGeom>
        </p:spPr>
        <p:txBody>
          <a:bodyPr wrap="square">
            <a:spAutoFit/>
          </a:bodyPr>
          <a:lstStyle/>
          <a:p>
            <a:r>
              <a:rPr lang="ru-RU" b="1" dirty="0"/>
              <a:t>Что включает диагностическая работа</a:t>
            </a:r>
          </a:p>
          <a:p>
            <a:r>
              <a:rPr lang="ru-RU" dirty="0"/>
              <a:t>В диагностической работе 20 заданий, которые надо выполнить за четыре часа. Задания для апробации в 19 регионах разрабатывали разные организации по единым требованиям. Так, для Ленинградской области задания подготовил «Российский государственный педагогический университет им.  А.И.  Герцена» (примеры 1–4). </a:t>
            </a:r>
          </a:p>
        </p:txBody>
      </p:sp>
      <p:sp>
        <p:nvSpPr>
          <p:cNvPr id="13" name="Прямоугольник 12"/>
          <p:cNvSpPr/>
          <p:nvPr/>
        </p:nvSpPr>
        <p:spPr>
          <a:xfrm>
            <a:off x="1583140" y="4920986"/>
            <a:ext cx="9676262" cy="830997"/>
          </a:xfrm>
          <a:prstGeom prst="rect">
            <a:avLst/>
          </a:prstGeom>
        </p:spPr>
        <p:txBody>
          <a:bodyPr wrap="square">
            <a:spAutoFit/>
          </a:bodyPr>
          <a:lstStyle/>
          <a:p>
            <a:r>
              <a:rPr lang="ru-RU" sz="2400" dirty="0"/>
              <a:t>Есть задания по предмету, которые не вызвали затруднений. Образец задания – в примере </a:t>
            </a:r>
            <a:r>
              <a:rPr lang="ru-RU" dirty="0"/>
              <a:t>1. </a:t>
            </a:r>
          </a:p>
        </p:txBody>
      </p:sp>
    </p:spTree>
    <p:extLst>
      <p:ext uri="{BB962C8B-B14F-4D97-AF65-F5344CB8AC3E}">
        <p14:creationId xmlns:p14="http://schemas.microsoft.com/office/powerpoint/2010/main" val="15411853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388" y="474345"/>
            <a:ext cx="11095630" cy="4247317"/>
          </a:xfrm>
          <a:prstGeom prst="rect">
            <a:avLst/>
          </a:prstGeom>
        </p:spPr>
        <p:txBody>
          <a:bodyPr wrap="square">
            <a:spAutoFit/>
          </a:bodyPr>
          <a:lstStyle/>
          <a:p>
            <a:r>
              <a:rPr lang="ru-RU" cap="all" dirty="0"/>
              <a:t>ПРИМЕР 1.</a:t>
            </a:r>
            <a:endParaRPr lang="ru-RU" dirty="0"/>
          </a:p>
          <a:p>
            <a:r>
              <a:rPr lang="ru-RU" dirty="0"/>
              <a:t>Прочитайте цитату из книги Л. Улицкой «Медея и ее дети».</a:t>
            </a:r>
          </a:p>
          <a:p>
            <a:r>
              <a:rPr lang="ru-RU" dirty="0"/>
              <a:t>Определите, какой троп помогает автору передать особенный взгляд героини на окружающий ее мир природы в предложении: «Она не только помнила, где и когда можно взять нужное растение, но и отмечала про себя, как с десятилетиями медленно меняется зеленая одежда: заросли горной мяты спускаются вдоль весенних промоин восточного склона </a:t>
            </a:r>
            <a:r>
              <a:rPr lang="ru-RU" dirty="0" err="1"/>
              <a:t>Киян</a:t>
            </a:r>
            <a:r>
              <a:rPr lang="ru-RU" dirty="0"/>
              <a:t>-горы, вымирает барбарис от едкой болезни, съедающей нижние ветви, а цикорий, напротив, идет в подземное наступление, и корневища его душат легкие весенние цветы».</a:t>
            </a:r>
            <a:br>
              <a:rPr lang="ru-RU" dirty="0"/>
            </a:br>
            <a:r>
              <a:rPr lang="ru-RU" dirty="0"/>
              <a:t>1) Анафора.</a:t>
            </a:r>
            <a:br>
              <a:rPr lang="ru-RU" dirty="0"/>
            </a:br>
            <a:r>
              <a:rPr lang="ru-RU" dirty="0"/>
              <a:t>2) Книжная лексика.</a:t>
            </a:r>
            <a:br>
              <a:rPr lang="ru-RU" dirty="0"/>
            </a:br>
            <a:r>
              <a:rPr lang="ru-RU" dirty="0"/>
              <a:t>3) Олицетворение.</a:t>
            </a:r>
            <a:br>
              <a:rPr lang="ru-RU" dirty="0"/>
            </a:br>
            <a:r>
              <a:rPr lang="ru-RU" dirty="0"/>
              <a:t>4) Антитеза.</a:t>
            </a:r>
            <a:br>
              <a:rPr lang="ru-RU" dirty="0"/>
            </a:br>
            <a:r>
              <a:rPr lang="ru-RU" dirty="0"/>
              <a:t>5) Ряд однородных членов предложения.</a:t>
            </a:r>
            <a:br>
              <a:rPr lang="ru-RU" dirty="0"/>
            </a:br>
            <a:r>
              <a:rPr lang="ru-RU" dirty="0"/>
              <a:t>6) Аллитерация. </a:t>
            </a:r>
          </a:p>
          <a:p>
            <a:r>
              <a:rPr lang="ru-RU" dirty="0"/>
              <a:t>Ответ: 3.</a:t>
            </a:r>
          </a:p>
        </p:txBody>
      </p:sp>
    </p:spTree>
    <p:extLst>
      <p:ext uri="{BB962C8B-B14F-4D97-AF65-F5344CB8AC3E}">
        <p14:creationId xmlns:p14="http://schemas.microsoft.com/office/powerpoint/2010/main" val="516364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9557" y="409433"/>
            <a:ext cx="10658903" cy="3139321"/>
          </a:xfrm>
          <a:prstGeom prst="rect">
            <a:avLst/>
          </a:prstGeom>
        </p:spPr>
        <p:txBody>
          <a:bodyPr wrap="square">
            <a:spAutoFit/>
          </a:bodyPr>
          <a:lstStyle/>
          <a:p>
            <a:r>
              <a:rPr lang="ru-RU" cap="all" dirty="0"/>
              <a:t>ПРИМЕР 2.</a:t>
            </a:r>
            <a:endParaRPr lang="ru-RU" dirty="0"/>
          </a:p>
          <a:p>
            <a:r>
              <a:rPr lang="ru-RU" dirty="0"/>
              <a:t>На одновременное формирование предметных, </a:t>
            </a:r>
            <a:r>
              <a:rPr lang="ru-RU" dirty="0" err="1"/>
              <a:t>метапредметных</a:t>
            </a:r>
            <a:r>
              <a:rPr lang="ru-RU" dirty="0"/>
              <a:t> и личностных образовательных результатов при обучении русскому языку направлены следующие формы и методы учебной работы: </a:t>
            </a:r>
          </a:p>
          <a:p>
            <a:r>
              <a:rPr lang="ru-RU" dirty="0"/>
              <a:t>1) Проверка и оценивание учениками 11-го класса словарного диктанта, выполненного учениками 6-го класса. </a:t>
            </a:r>
          </a:p>
          <a:p>
            <a:r>
              <a:rPr lang="ru-RU" dirty="0"/>
              <a:t>2) «Фестиваль волшебных слов» (организованный учениками 10-х классов для учащихся начальной школы). </a:t>
            </a:r>
          </a:p>
          <a:p>
            <a:r>
              <a:rPr lang="ru-RU" dirty="0"/>
              <a:t>3) Конспект параграфа: «Лексика. Тематические группы слов» из учебника 5-го класса.</a:t>
            </a:r>
          </a:p>
          <a:p>
            <a:r>
              <a:rPr lang="ru-RU" dirty="0"/>
              <a:t>4) Сочинение на тему: «Роль имени существительного в русской речи» на уроке в 7-м классе. </a:t>
            </a:r>
          </a:p>
          <a:p>
            <a:r>
              <a:rPr lang="ru-RU" dirty="0"/>
              <a:t>Правильный ответ: 2.</a:t>
            </a:r>
          </a:p>
        </p:txBody>
      </p:sp>
      <p:sp>
        <p:nvSpPr>
          <p:cNvPr id="5" name="Прямоугольник 4"/>
          <p:cNvSpPr/>
          <p:nvPr/>
        </p:nvSpPr>
        <p:spPr>
          <a:xfrm>
            <a:off x="559557" y="3868886"/>
            <a:ext cx="10467833" cy="2585323"/>
          </a:xfrm>
          <a:prstGeom prst="rect">
            <a:avLst/>
          </a:prstGeom>
        </p:spPr>
        <p:txBody>
          <a:bodyPr wrap="square">
            <a:spAutoFit/>
          </a:bodyPr>
          <a:lstStyle/>
          <a:p>
            <a:r>
              <a:rPr lang="ru-RU" cap="all" dirty="0"/>
              <a:t>ПРИМЕР 3.</a:t>
            </a:r>
            <a:endParaRPr lang="ru-RU" dirty="0"/>
          </a:p>
          <a:p>
            <a:r>
              <a:rPr lang="ru-RU" dirty="0"/>
              <a:t>Определите, знакомство с какими жанрами позволяет учащимся овладеть особенностями современного научного стиля речи:</a:t>
            </a:r>
            <a:br>
              <a:rPr lang="ru-RU" dirty="0"/>
            </a:br>
            <a:r>
              <a:rPr lang="ru-RU" dirty="0"/>
              <a:t>1) Доклад (на конференции).</a:t>
            </a:r>
            <a:br>
              <a:rPr lang="ru-RU" dirty="0"/>
            </a:br>
            <a:r>
              <a:rPr lang="ru-RU" dirty="0"/>
              <a:t>2) Интервью (с популярным актером).</a:t>
            </a:r>
            <a:br>
              <a:rPr lang="ru-RU" dirty="0"/>
            </a:br>
            <a:r>
              <a:rPr lang="ru-RU" dirty="0"/>
              <a:t>3) Монография.</a:t>
            </a:r>
            <a:br>
              <a:rPr lang="ru-RU" dirty="0"/>
            </a:br>
            <a:r>
              <a:rPr lang="ru-RU" dirty="0"/>
              <a:t>4) Мемуары.</a:t>
            </a:r>
            <a:br>
              <a:rPr lang="ru-RU" dirty="0"/>
            </a:br>
            <a:r>
              <a:rPr lang="ru-RU" dirty="0"/>
              <a:t>5) Статья в энциклопедическом словаре. </a:t>
            </a:r>
          </a:p>
          <a:p>
            <a:r>
              <a:rPr lang="ru-RU" dirty="0"/>
              <a:t>Правильный ответ: 1, 3, 5.</a:t>
            </a:r>
          </a:p>
        </p:txBody>
      </p:sp>
    </p:spTree>
    <p:extLst>
      <p:ext uri="{BB962C8B-B14F-4D97-AF65-F5344CB8AC3E}">
        <p14:creationId xmlns:p14="http://schemas.microsoft.com/office/powerpoint/2010/main" val="355468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641268" y="1799227"/>
            <a:ext cx="10984675"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sz="2400" dirty="0" smtClean="0">
                <a:latin typeface="Times New Roman" pitchFamily="18" charset="0"/>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Трудовой Кодекс Российской Федерации, в котором, например, в ст.195 главы 31 четко прописаны определения таких понятий, как квалификация педагогов и профессиональный стандарт.</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Единый квалификационный справочник должностей, в котором прописаны должностные обязанности педагогов, обозначено, что педагог должен знать, определены требования к квалификации.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365663" y="461739"/>
            <a:ext cx="9619012" cy="1077218"/>
          </a:xfrm>
          <a:prstGeom prst="rect">
            <a:avLst/>
          </a:prstGeom>
        </p:spPr>
        <p:txBody>
          <a:bodyPr wrap="square">
            <a:spAutoFit/>
          </a:bodyPr>
          <a:lstStyle/>
          <a:p>
            <a:pPr lvl="0" algn="ctr" fontAlgn="base">
              <a:spcBef>
                <a:spcPct val="0"/>
              </a:spcBef>
              <a:spcAft>
                <a:spcPct val="0"/>
              </a:spcAft>
            </a:pPr>
            <a:r>
              <a:rPr lang="ru-RU" sz="3200" b="1" dirty="0" smtClean="0">
                <a:solidFill>
                  <a:prstClr val="black"/>
                </a:solidFill>
                <a:latin typeface="Times New Roman" pitchFamily="18" charset="0"/>
                <a:ea typeface="Calibri" pitchFamily="34" charset="0"/>
                <a:cs typeface="Times New Roman" pitchFamily="18" charset="0"/>
              </a:rPr>
              <a:t>Документы, определяющие и регламентирующие профессиональную деятельность педагогов</a:t>
            </a:r>
            <a:endParaRPr lang="ru-RU" sz="3200" b="1" dirty="0" smtClean="0">
              <a:solidFill>
                <a:prstClr val="black"/>
              </a:solidFill>
              <a:latin typeface="Arial" pitchFamily="34" charset="0"/>
              <a:cs typeface="Arial" pitchFamily="34" charset="0"/>
            </a:endParaRPr>
          </a:p>
        </p:txBody>
      </p:sp>
      <p:grpSp>
        <p:nvGrpSpPr>
          <p:cNvPr id="6" name="Группа 5"/>
          <p:cNvGrpSpPr/>
          <p:nvPr/>
        </p:nvGrpSpPr>
        <p:grpSpPr>
          <a:xfrm>
            <a:off x="4656541" y="4673635"/>
            <a:ext cx="2496951" cy="1833320"/>
            <a:chOff x="4656541" y="4673635"/>
            <a:chExt cx="2496951" cy="1833320"/>
          </a:xfrm>
        </p:grpSpPr>
        <p:pic>
          <p:nvPicPr>
            <p:cNvPr id="37891" name="Picture 3" descr="http://sovetclub.ru/tim/fdd457ff8b21c4d718948cef308fade3.jpg"/>
            <p:cNvPicPr>
              <a:picLocks noChangeAspect="1" noChangeArrowheads="1"/>
            </p:cNvPicPr>
            <p:nvPr/>
          </p:nvPicPr>
          <p:blipFill>
            <a:blip r:embed="rId2" cstate="print"/>
            <a:srcRect l="20727" r="19493"/>
            <a:stretch>
              <a:fillRect/>
            </a:stretch>
          </p:blipFill>
          <p:spPr bwMode="auto">
            <a:xfrm rot="20613100">
              <a:off x="4656541" y="4673635"/>
              <a:ext cx="1192869" cy="1800000"/>
            </a:xfrm>
            <a:prstGeom prst="rect">
              <a:avLst/>
            </a:prstGeom>
            <a:noFill/>
          </p:spPr>
        </p:pic>
        <p:pic>
          <p:nvPicPr>
            <p:cNvPr id="37893" name="Picture 5" descr="http://cdn.eksmo.ru/v2/430000000000183155/COVER/cover3d1__w340.jpg"/>
            <p:cNvPicPr>
              <a:picLocks noChangeAspect="1" noChangeArrowheads="1"/>
            </p:cNvPicPr>
            <p:nvPr/>
          </p:nvPicPr>
          <p:blipFill>
            <a:blip r:embed="rId3" cstate="print"/>
            <a:srcRect/>
            <a:stretch>
              <a:fillRect/>
            </a:stretch>
          </p:blipFill>
          <p:spPr bwMode="auto">
            <a:xfrm rot="1036054">
              <a:off x="6033859" y="4706955"/>
              <a:ext cx="1119633" cy="1800000"/>
            </a:xfrm>
            <a:prstGeom prst="rect">
              <a:avLst/>
            </a:prstGeom>
            <a:noFill/>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7797" y="231718"/>
            <a:ext cx="10276764" cy="1200329"/>
          </a:xfrm>
          <a:prstGeom prst="rect">
            <a:avLst/>
          </a:prstGeom>
        </p:spPr>
        <p:txBody>
          <a:bodyPr wrap="square">
            <a:spAutoFit/>
          </a:bodyPr>
          <a:lstStyle/>
          <a:p>
            <a:r>
              <a:rPr lang="ru-RU" dirty="0"/>
              <a:t>Также педагогам предлагали выполнить методические задачи. Нужно было спроектировать урок для учеников с ОВЗ или предложить упражнения для школьников с </a:t>
            </a:r>
            <a:r>
              <a:rPr lang="ru-RU" dirty="0" err="1"/>
              <a:t>дислексией</a:t>
            </a:r>
            <a:r>
              <a:rPr lang="ru-RU" dirty="0"/>
              <a:t> и </a:t>
            </a:r>
            <a:r>
              <a:rPr lang="ru-RU" dirty="0" err="1"/>
              <a:t>дисграфией</a:t>
            </a:r>
            <a:r>
              <a:rPr lang="ru-RU" dirty="0"/>
              <a:t>, способы работы с учениками-мигрантами. Образец такого задания посмотрите в примере 4. </a:t>
            </a:r>
          </a:p>
        </p:txBody>
      </p:sp>
      <p:sp>
        <p:nvSpPr>
          <p:cNvPr id="3" name="Прямоугольник 2"/>
          <p:cNvSpPr/>
          <p:nvPr/>
        </p:nvSpPr>
        <p:spPr>
          <a:xfrm>
            <a:off x="982639" y="2136339"/>
            <a:ext cx="9253182" cy="1754326"/>
          </a:xfrm>
          <a:prstGeom prst="rect">
            <a:avLst/>
          </a:prstGeom>
        </p:spPr>
        <p:txBody>
          <a:bodyPr wrap="square">
            <a:spAutoFit/>
          </a:bodyPr>
          <a:lstStyle/>
          <a:p>
            <a:r>
              <a:rPr lang="ru-RU" cap="all" dirty="0"/>
              <a:t>ПРИМЕР 4.</a:t>
            </a:r>
            <a:endParaRPr lang="ru-RU" dirty="0"/>
          </a:p>
          <a:p>
            <a:r>
              <a:rPr lang="ru-RU" dirty="0"/>
              <a:t>Представьте, что в вашем 5-м классе в начале учебного года появился ученик, относящийся к категории владеющих русским языком как неродным и демонстрирующий недостаточный уровень развития устной и письменной речи. Освоение каких норм русского языка может вызвать трудности у этого ученика? Кратко опишите методику корректировочно-развивающей работы с этим учащимся. </a:t>
            </a:r>
          </a:p>
        </p:txBody>
      </p:sp>
    </p:spTree>
    <p:extLst>
      <p:ext uri="{BB962C8B-B14F-4D97-AF65-F5344CB8AC3E}">
        <p14:creationId xmlns:p14="http://schemas.microsoft.com/office/powerpoint/2010/main" val="1500605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15636" y="1424833"/>
            <a:ext cx="1121030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AutoNum type="arabicParen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каждому из предметов значительная доля учителей показала относительно невысокие результаты выполнения стандартных учебных заданий. </a:t>
            </a:r>
          </a:p>
          <a:p>
            <a:pPr marL="0" marR="0" lvl="0" indent="180975" algn="just" defTabSz="914400" rtl="0" eaLnBrk="0" fontAlgn="base" latinLnBrk="0" hangingPunct="0">
              <a:lnSpc>
                <a:spcPct val="100000"/>
              </a:lnSpc>
              <a:spcBef>
                <a:spcPct val="0"/>
              </a:spcBef>
              <a:spcAft>
                <a:spcPct val="0"/>
              </a:spcAft>
              <a:buClrTx/>
              <a:buSzTx/>
              <a:buFontTx/>
              <a:buAutoNum type="arabicParenR"/>
              <a:tabLst/>
            </a:pP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AutoNum type="arabicParen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Можно констатировать достаточно низкий уровень методических компетенций учителей, неумение объяснить свои действия, спланировать учебную работу в соответствии с конкретной задачей. </a:t>
            </a:r>
          </a:p>
          <a:p>
            <a:pPr marL="0" marR="0" lvl="0" indent="180975" algn="just" defTabSz="914400" rtl="0" eaLnBrk="0" fontAlgn="base" latinLnBrk="0" hangingPunct="0">
              <a:lnSpc>
                <a:spcPct val="100000"/>
              </a:lnSpc>
              <a:spcBef>
                <a:spcPct val="0"/>
              </a:spcBef>
              <a:spcAft>
                <a:spcPct val="0"/>
              </a:spcAft>
              <a:buClrTx/>
              <a:buSzTx/>
              <a:buFontTx/>
              <a:buAutoNum type="arabicParenR"/>
              <a:tabLst/>
            </a:pP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AutoNum type="arabicParenR"/>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Выявлен недостаточный уровень владения приемами объективного стандартизированного оценивания результатов обучения, что может препятствовать эффективному выполнению учителями их работы.</a:t>
            </a:r>
            <a:endParaRPr lang="ru-RU" sz="2000" dirty="0" smtClean="0">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AutoNum type="arabicParenR"/>
              <a:tabLst/>
            </a:pP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Более подробно ознакомиться с демоверсией диагностических работ для учителей математики и учителей русского языка, демоверсия профессиональной задачи, а также матрица набранных баллов по результатам выполнения диагностической работы можно на сайте </a:t>
            </a:r>
            <a:r>
              <a:rPr kumimoji="0" lang="ru-RU" sz="20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2"/>
              </a:rPr>
              <a:t>Апробация модели уровневой оценки компетенций учителей</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hlinkClick r:id="rId2"/>
              </a:rPr>
              <a:t>https://teacherslevel.herzen.edu.ru</a:t>
            </a:r>
            <a:endParaRPr kumimoji="0" lang="ru-RU" sz="20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3" name="Прямоугольник 2"/>
          <p:cNvSpPr/>
          <p:nvPr/>
        </p:nvSpPr>
        <p:spPr>
          <a:xfrm>
            <a:off x="2861954" y="268715"/>
            <a:ext cx="6270171" cy="1077218"/>
          </a:xfrm>
          <a:prstGeom prst="rect">
            <a:avLst/>
          </a:prstGeom>
        </p:spPr>
        <p:txBody>
          <a:bodyPr wrap="square">
            <a:spAutoFit/>
          </a:bodyPr>
          <a:lstStyle/>
          <a:p>
            <a:pPr lvl="0" indent="180975" algn="ctr" fontAlgn="base">
              <a:spcBef>
                <a:spcPct val="0"/>
              </a:spcBef>
              <a:spcAft>
                <a:spcPct val="0"/>
              </a:spcAft>
            </a:pPr>
            <a:r>
              <a:rPr lang="ru-RU" sz="3200" b="1" dirty="0" smtClean="0">
                <a:solidFill>
                  <a:prstClr val="black"/>
                </a:solidFill>
                <a:latin typeface="Times New Roman" pitchFamily="18" charset="0"/>
                <a:ea typeface="Calibri" pitchFamily="34" charset="0"/>
                <a:cs typeface="Times New Roman" pitchFamily="18" charset="0"/>
              </a:rPr>
              <a:t>Выводы об уровне компетенций учителей</a:t>
            </a:r>
            <a:endParaRPr lang="ru-RU" sz="32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8734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5">
                                            <p:txEl>
                                              <p:pRg st="6" end="6"/>
                                            </p:txEl>
                                          </p:spTgt>
                                        </p:tgtEl>
                                        <p:attrNameLst>
                                          <p:attrName>style.visibility</p:attrName>
                                        </p:attrNameLst>
                                      </p:cBhvr>
                                      <p:to>
                                        <p:strVal val="visible"/>
                                      </p:to>
                                    </p:set>
                                    <p:animEffect transition="in" filter="dissolve">
                                      <p:cBhvr>
                                        <p:cTn id="7" dur="500"/>
                                        <p:tgtEl>
                                          <p:spTgt spid="522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667002" y="1370520"/>
            <a:ext cx="708957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будет с учителями, не прошедшими аттестацию? По словам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Анзора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Музаева, увольнять или наказывать педагогов не будут, поскольку цели изменений совсем иные </a:t>
            </a:r>
            <a:r>
              <a:rPr kumimoji="0" lang="ru-RU"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формирование высококвалифицированного педагогического состава с высоким уровнем знаний. Чем больше знает учитель, тем больше знаний он сможет передать ученикам. Педагоги, которым не удалось пройти аттестацию, будут направляться на повышение квалификации. Подобный подход позволит избавиться от слабых работников образовательной сферы, но не путем увольнения, а путем обучения.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Рособрнадзор</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сделал акцент на том, что учителям нечего бояться, и новые изменения позволят вывести сферу образования на новый уровень.</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descr="Музаев Анзор Ахмедович"/>
          <p:cNvPicPr>
            <a:picLocks noChangeAspect="1" noChangeArrowheads="1"/>
          </p:cNvPicPr>
          <p:nvPr/>
        </p:nvPicPr>
        <p:blipFill>
          <a:blip r:embed="rId2" cstate="print"/>
          <a:srcRect/>
          <a:stretch>
            <a:fillRect/>
          </a:stretch>
        </p:blipFill>
        <p:spPr bwMode="auto">
          <a:xfrm>
            <a:off x="440583" y="372127"/>
            <a:ext cx="3714750" cy="3705225"/>
          </a:xfrm>
          <a:prstGeom prst="rect">
            <a:avLst/>
          </a:prstGeom>
          <a:noFill/>
        </p:spPr>
      </p:pic>
      <p:sp>
        <p:nvSpPr>
          <p:cNvPr id="4" name="Прямоугольник 3"/>
          <p:cNvSpPr/>
          <p:nvPr/>
        </p:nvSpPr>
        <p:spPr>
          <a:xfrm>
            <a:off x="204243" y="4077352"/>
            <a:ext cx="4077195" cy="954107"/>
          </a:xfrm>
          <a:prstGeom prst="rect">
            <a:avLst/>
          </a:prstGeom>
        </p:spPr>
        <p:txBody>
          <a:bodyPr wrap="square">
            <a:spAutoFit/>
          </a:bodyPr>
          <a:lstStyle/>
          <a:p>
            <a:pPr algn="ctr" fontAlgn="t"/>
            <a:r>
              <a:rPr lang="ru-RU" sz="1400" cap="all" dirty="0" smtClean="0">
                <a:latin typeface="Times New Roman" pitchFamily="18" charset="0"/>
                <a:cs typeface="Times New Roman" pitchFamily="18" charset="0"/>
              </a:rPr>
              <a:t>МУЗАЕВ АНЗОР АХМЕДОВИЧ</a:t>
            </a:r>
          </a:p>
          <a:p>
            <a:pPr algn="ctr"/>
            <a:r>
              <a:rPr lang="ru-RU" sz="1400" dirty="0" smtClean="0">
                <a:latin typeface="Times New Roman" pitchFamily="18" charset="0"/>
                <a:cs typeface="Times New Roman" pitchFamily="18" charset="0"/>
              </a:rPr>
              <a:t>Заместитель руководителя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Федеральной службы по надзору в сфере образования и науки</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80109" y="310065"/>
            <a:ext cx="6911187" cy="646331"/>
          </a:xfrm>
          <a:prstGeom prst="rect">
            <a:avLst/>
          </a:prstGeom>
        </p:spPr>
        <p:txBody>
          <a:bodyPr wrap="none">
            <a:spAutoFit/>
          </a:bodyPr>
          <a:lstStyle/>
          <a:p>
            <a:r>
              <a:rPr lang="ru-RU" sz="3600" dirty="0"/>
              <a:t>Информация о нововведениях </a:t>
            </a:r>
          </a:p>
        </p:txBody>
      </p:sp>
      <p:sp>
        <p:nvSpPr>
          <p:cNvPr id="3" name="Прямоугольник 2"/>
          <p:cNvSpPr/>
          <p:nvPr/>
        </p:nvSpPr>
        <p:spPr>
          <a:xfrm>
            <a:off x="600501" y="1091822"/>
            <a:ext cx="10467833" cy="1261884"/>
          </a:xfrm>
          <a:prstGeom prst="rect">
            <a:avLst/>
          </a:prstGeom>
        </p:spPr>
        <p:txBody>
          <a:bodyPr wrap="square">
            <a:spAutoFit/>
          </a:bodyPr>
          <a:lstStyle/>
          <a:p>
            <a:r>
              <a:rPr lang="ru-RU" sz="2000" dirty="0"/>
              <a:t>Источники достоверной информации о  нововведениях  в сфере образования: </a:t>
            </a:r>
            <a:r>
              <a:rPr lang="ru-RU" sz="2000" dirty="0" smtClean="0"/>
              <a:t> </a:t>
            </a:r>
          </a:p>
          <a:p>
            <a:endParaRPr lang="ru-RU" sz="2000" dirty="0" smtClean="0"/>
          </a:p>
          <a:p>
            <a:r>
              <a:rPr lang="ru-RU" dirty="0" smtClean="0"/>
              <a:t>1</a:t>
            </a:r>
            <a:r>
              <a:rPr lang="ru-RU" dirty="0"/>
              <a:t>. Сайт МИНИСТЕРСТВА ОБРАЗОВАНИЯ И НАУКИ / МИНПРОСВЕЩЕНИЯ РОССИИ (Раздел «Новости») </a:t>
            </a:r>
          </a:p>
        </p:txBody>
      </p:sp>
      <p:sp>
        <p:nvSpPr>
          <p:cNvPr id="4" name="Прямоугольник 3"/>
          <p:cNvSpPr/>
          <p:nvPr/>
        </p:nvSpPr>
        <p:spPr>
          <a:xfrm>
            <a:off x="600501" y="2015152"/>
            <a:ext cx="10713493" cy="1754326"/>
          </a:xfrm>
          <a:prstGeom prst="rect">
            <a:avLst/>
          </a:prstGeom>
        </p:spPr>
        <p:txBody>
          <a:bodyPr wrap="square">
            <a:spAutoFit/>
          </a:bodyPr>
          <a:lstStyle/>
          <a:p>
            <a:endParaRPr lang="ru-RU" dirty="0" smtClean="0"/>
          </a:p>
          <a:p>
            <a:endParaRPr lang="ru-RU" dirty="0" smtClean="0"/>
          </a:p>
          <a:p>
            <a:r>
              <a:rPr lang="ru-RU" dirty="0" smtClean="0"/>
              <a:t>2</a:t>
            </a:r>
            <a:r>
              <a:rPr lang="ru-RU" dirty="0"/>
              <a:t>. Сайт ПРОФЕССИОНАЛЬНОГО СОЮЗА РАБОТНИКОВ НАРОДНОГО ОБРАЗОВАНИЯ И НАУКИ РФ (Раздел «Деятельность», подраздел «Кадры и аттестация</a:t>
            </a:r>
            <a:r>
              <a:rPr lang="ru-RU" dirty="0" smtClean="0"/>
              <a:t>»)</a:t>
            </a:r>
          </a:p>
          <a:p>
            <a:endParaRPr lang="ru-RU" dirty="0" smtClean="0"/>
          </a:p>
          <a:p>
            <a:endParaRPr lang="ru-RU" dirty="0"/>
          </a:p>
        </p:txBody>
      </p:sp>
      <p:sp>
        <p:nvSpPr>
          <p:cNvPr id="5" name="Прямоугольник 4"/>
          <p:cNvSpPr/>
          <p:nvPr/>
        </p:nvSpPr>
        <p:spPr>
          <a:xfrm>
            <a:off x="600501" y="3019399"/>
            <a:ext cx="6892121" cy="646331"/>
          </a:xfrm>
          <a:prstGeom prst="rect">
            <a:avLst/>
          </a:prstGeom>
        </p:spPr>
        <p:txBody>
          <a:bodyPr wrap="square">
            <a:spAutoFit/>
          </a:bodyPr>
          <a:lstStyle/>
          <a:p>
            <a:endParaRPr lang="ru-RU" dirty="0" smtClean="0"/>
          </a:p>
          <a:p>
            <a:r>
              <a:rPr lang="ru-RU" dirty="0" smtClean="0"/>
              <a:t>3</a:t>
            </a:r>
            <a:r>
              <a:rPr lang="ru-RU" dirty="0"/>
              <a:t>. Сайт ПРОФСТАНДАРТПЕДАГОГА.РФ </a:t>
            </a:r>
          </a:p>
        </p:txBody>
      </p:sp>
      <p:sp>
        <p:nvSpPr>
          <p:cNvPr id="6" name="Прямоугольник 5"/>
          <p:cNvSpPr/>
          <p:nvPr/>
        </p:nvSpPr>
        <p:spPr>
          <a:xfrm>
            <a:off x="601617" y="3502337"/>
            <a:ext cx="9606789" cy="1477328"/>
          </a:xfrm>
          <a:prstGeom prst="rect">
            <a:avLst/>
          </a:prstGeom>
        </p:spPr>
        <p:txBody>
          <a:bodyPr wrap="square">
            <a:spAutoFit/>
          </a:bodyPr>
          <a:lstStyle/>
          <a:p>
            <a:endParaRPr lang="ru-RU" dirty="0" smtClean="0"/>
          </a:p>
          <a:p>
            <a:r>
              <a:rPr lang="ru-RU" dirty="0" smtClean="0"/>
              <a:t>4</a:t>
            </a:r>
            <a:r>
              <a:rPr lang="ru-RU" dirty="0"/>
              <a:t>. Выступления представителей МИНИСТЕРСТВА ОБРАЗОВАНИЯ И НАУКИ / МИНПРОСВЕЩЕНИЯ РОССИИ на совещаниях, конференциях (Доклады, презентации) </a:t>
            </a:r>
            <a:endParaRPr lang="ru-RU" dirty="0" smtClean="0"/>
          </a:p>
          <a:p>
            <a:endParaRPr lang="ru-RU" dirty="0"/>
          </a:p>
          <a:p>
            <a:r>
              <a:rPr lang="ru-RU" dirty="0" smtClean="0"/>
              <a:t>5. Сайт ЕФОМ.РФ </a:t>
            </a:r>
            <a:endParaRPr lang="ru-RU" dirty="0"/>
          </a:p>
        </p:txBody>
      </p:sp>
    </p:spTree>
    <p:extLst>
      <p:ext uri="{BB962C8B-B14F-4D97-AF65-F5344CB8AC3E}">
        <p14:creationId xmlns:p14="http://schemas.microsoft.com/office/powerpoint/2010/main" val="2452238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1104405" y="980308"/>
            <a:ext cx="10105901" cy="234419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Жизнь на 10% состоит из того, что с нами происходит, а на 90% - из того, как мы на это реагируем.</a:t>
            </a: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36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320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Чарльз </a:t>
            </a:r>
            <a:r>
              <a:rPr kumimoji="0" lang="ru-RU" sz="320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Свиндол</a:t>
            </a:r>
            <a:r>
              <a:rPr kumimoji="0" lang="ru-RU" sz="320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53251" name="Picture 3" descr="http://derzhava.today/wp-content/uploads/2015/10/vliyanie-energij-na-povedenie-chelovek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08178" y="3334039"/>
            <a:ext cx="4330275" cy="2880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5910" y="1963115"/>
            <a:ext cx="1078173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 </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55279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70015" y="1317465"/>
            <a:ext cx="10984675"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1 января 2017 г. вступил в силу приказ Минтруда N 544н от 18 октября 2013 г., которым утверждает профессиональный стандарт "Педагог" ("педагогическая деятельность в сфере дошкольного, начального общего, основного общего, среднего общего образования (воспитатель, учитель)").</a:t>
            </a:r>
          </a:p>
          <a:p>
            <a:pPr algn="just" fontAlgn="base">
              <a:spcBef>
                <a:spcPct val="0"/>
              </a:spcBef>
              <a:spcAft>
                <a:spcPct val="0"/>
              </a:spcAft>
            </a:pPr>
            <a:r>
              <a:rPr lang="ru-RU" sz="2000" dirty="0" smtClean="0">
                <a:latin typeface="Times New Roman" pitchFamily="18" charset="0"/>
                <a:cs typeface="Times New Roman" pitchFamily="18" charset="0"/>
              </a:rPr>
              <a:t>      Два приказа о переносе </a:t>
            </a:r>
            <a:r>
              <a:rPr lang="ru-RU" sz="2000" dirty="0" err="1" smtClean="0">
                <a:latin typeface="Times New Roman" pitchFamily="18" charset="0"/>
                <a:cs typeface="Times New Roman" pitchFamily="18" charset="0"/>
              </a:rPr>
              <a:t>профстандартов</a:t>
            </a:r>
            <a:r>
              <a:rPr lang="ru-RU" sz="2000" dirty="0" smtClean="0">
                <a:latin typeface="Times New Roman" pitchFamily="18" charset="0"/>
                <a:cs typeface="Times New Roman" pitchFamily="18" charset="0"/>
              </a:rPr>
              <a:t> Минтруда  приказ №745 от 15.12.2016 г. "О внесении изменения в </a:t>
            </a:r>
            <a:r>
              <a:rPr lang="ru-RU" sz="2000" dirty="0" err="1" smtClean="0">
                <a:latin typeface="Times New Roman" pitchFamily="18" charset="0"/>
                <a:cs typeface="Times New Roman" pitchFamily="18" charset="0"/>
              </a:rPr>
              <a:t>профстандарт</a:t>
            </a:r>
            <a:r>
              <a:rPr lang="ru-RU" sz="2000" dirty="0" smtClean="0">
                <a:latin typeface="Times New Roman" pitchFamily="18" charset="0"/>
                <a:cs typeface="Times New Roman" pitchFamily="18" charset="0"/>
              </a:rPr>
              <a:t> "Педагог" (которым переносится дата вступления в силу на 01.09.2019) и приказ № 835н от 26.12.2016 "О внесении изменений в профессиональный стандарт "Педагог дополнительного образования детей и взрослых" (которым переносится вступление </a:t>
            </a:r>
            <a:r>
              <a:rPr lang="ru-RU" sz="2000" dirty="0" err="1" smtClean="0">
                <a:latin typeface="Times New Roman" pitchFamily="18" charset="0"/>
                <a:cs typeface="Times New Roman" pitchFamily="18" charset="0"/>
              </a:rPr>
              <a:t>профстандарта</a:t>
            </a:r>
            <a:r>
              <a:rPr lang="ru-RU" sz="2000" dirty="0" smtClean="0">
                <a:latin typeface="Times New Roman" pitchFamily="18" charset="0"/>
                <a:cs typeface="Times New Roman" pitchFamily="18" charset="0"/>
              </a:rPr>
              <a:t> на 01.01.2018) не прошли регистрацию в Минюсте, соответственно, не имеют силы.</a:t>
            </a:r>
            <a:r>
              <a:rPr lang="ru-RU" sz="2000" dirty="0" smtClean="0">
                <a:latin typeface="Times New Roman" pitchFamily="18" charset="0"/>
                <a:ea typeface="Calibri" pitchFamily="34" charset="0"/>
                <a:cs typeface="Times New Roman" pitchFamily="18" charset="0"/>
              </a:rPr>
              <a:t> </a:t>
            </a:r>
          </a:p>
          <a:p>
            <a:pPr algn="just" fontAlgn="base">
              <a:spcBef>
                <a:spcPct val="0"/>
              </a:spcBef>
              <a:spcAft>
                <a:spcPct val="0"/>
              </a:spcAft>
            </a:pPr>
            <a:endParaRPr lang="ru-RU" sz="20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ru-RU" sz="2000" dirty="0" smtClean="0">
                <a:latin typeface="Times New Roman" pitchFamily="18" charset="0"/>
                <a:ea typeface="Calibri" pitchFamily="34" charset="0"/>
                <a:cs typeface="Times New Roman" pitchFamily="18" charset="0"/>
              </a:rPr>
              <a:t>      Постановление Правительства РФ от 27 июня 2016 года №584 устанавливает до 1 января 2020 г. переходный период для всех </a:t>
            </a:r>
            <a:r>
              <a:rPr lang="ru-RU" sz="2000" dirty="0" err="1" smtClean="0">
                <a:latin typeface="Times New Roman" pitchFamily="18" charset="0"/>
                <a:ea typeface="Calibri" pitchFamily="34" charset="0"/>
                <a:cs typeface="Times New Roman" pitchFamily="18" charset="0"/>
              </a:rPr>
              <a:t>профстандартов</a:t>
            </a:r>
            <a:r>
              <a:rPr lang="ru-RU" sz="2000" dirty="0" smtClean="0">
                <a:latin typeface="Times New Roman" pitchFamily="18" charset="0"/>
                <a:ea typeface="Calibri" pitchFamily="34" charset="0"/>
                <a:cs typeface="Times New Roman" pitchFamily="18" charset="0"/>
              </a:rPr>
              <a:t>.</a:t>
            </a:r>
            <a:r>
              <a:rPr lang="ru-RU" sz="2000" b="1" dirty="0" smtClean="0">
                <a:latin typeface="Times New Roman" pitchFamily="18" charset="0"/>
                <a:ea typeface="Calibri" pitchFamily="34" charset="0"/>
                <a:cs typeface="Times New Roman" pitchFamily="18" charset="0"/>
              </a:rPr>
              <a:t> </a:t>
            </a:r>
          </a:p>
          <a:p>
            <a:pPr lvl="0" algn="just" fontAlgn="base">
              <a:spcBef>
                <a:spcPct val="0"/>
              </a:spcBef>
              <a:spcAft>
                <a:spcPct val="0"/>
              </a:spcAft>
            </a:pPr>
            <a:endParaRPr lang="ru-RU" sz="2000" b="1"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ru-RU" sz="2000" b="1" dirty="0" smtClean="0">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805049" y="347336"/>
            <a:ext cx="9179626" cy="584775"/>
          </a:xfrm>
          <a:prstGeom prst="rect">
            <a:avLst/>
          </a:prstGeom>
        </p:spPr>
        <p:txBody>
          <a:bodyPr wrap="square">
            <a:spAutoFit/>
          </a:bodyPr>
          <a:lstStyle/>
          <a:p>
            <a:pPr lvl="0" algn="ctr"/>
            <a:r>
              <a:rPr lang="ru-RU" sz="3200" b="1" dirty="0" smtClean="0">
                <a:solidFill>
                  <a:prstClr val="black"/>
                </a:solidFill>
                <a:latin typeface="Times New Roman" pitchFamily="18" charset="0"/>
                <a:cs typeface="Times New Roman" pitchFamily="18" charset="0"/>
              </a:rPr>
              <a:t>Профессиональный стандарт</a:t>
            </a:r>
            <a:r>
              <a:rPr lang="ru-RU" sz="2000" dirty="0" smtClean="0">
                <a:solidFill>
                  <a:prstClr val="black"/>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5399" y="378304"/>
            <a:ext cx="9149492" cy="584775"/>
          </a:xfrm>
          <a:prstGeom prst="rect">
            <a:avLst/>
          </a:prstGeom>
        </p:spPr>
        <p:txBody>
          <a:bodyPr wrap="none">
            <a:spAutoFit/>
          </a:bodyPr>
          <a:lstStyle/>
          <a:p>
            <a:pPr lvl="0" algn="ctr"/>
            <a:r>
              <a:rPr lang="ru-RU" sz="3200" b="1" dirty="0">
                <a:solidFill>
                  <a:prstClr val="black"/>
                </a:solidFill>
                <a:latin typeface="Times New Roman" pitchFamily="18" charset="0"/>
                <a:cs typeface="Times New Roman" pitchFamily="18" charset="0"/>
              </a:rPr>
              <a:t>5 профессиональных стандартов в образовании</a:t>
            </a:r>
            <a:r>
              <a:rPr lang="ru-RU" sz="3200" dirty="0">
                <a:solidFill>
                  <a:prstClr val="black"/>
                </a:solidFill>
                <a:latin typeface="Times New Roman" pitchFamily="18" charset="0"/>
                <a:cs typeface="Times New Roman" pitchFamily="18" charset="0"/>
              </a:rPr>
              <a:t> </a:t>
            </a:r>
          </a:p>
        </p:txBody>
      </p:sp>
      <p:sp>
        <p:nvSpPr>
          <p:cNvPr id="3" name="Прямоугольник 2"/>
          <p:cNvSpPr/>
          <p:nvPr/>
        </p:nvSpPr>
        <p:spPr>
          <a:xfrm>
            <a:off x="491319" y="1144097"/>
            <a:ext cx="11000095" cy="1200329"/>
          </a:xfrm>
          <a:prstGeom prst="rect">
            <a:avLst/>
          </a:prstGeom>
        </p:spPr>
        <p:txBody>
          <a:bodyPr wrap="square">
            <a:spAutoFit/>
          </a:bodyPr>
          <a:lstStyle/>
          <a:p>
            <a:pPr lvl="0" algn="just"/>
            <a:r>
              <a:rPr lang="ru-RU" dirty="0" err="1" smtClean="0">
                <a:latin typeface="Times New Roman" pitchFamily="18" charset="0"/>
                <a:cs typeface="Times New Roman" pitchFamily="18" charset="0"/>
              </a:rPr>
              <a:t>профстандарт</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педагога дошкольного образования,  </a:t>
            </a:r>
            <a:r>
              <a:rPr lang="ru-RU" dirty="0" err="1">
                <a:latin typeface="Times New Roman" pitchFamily="18" charset="0"/>
                <a:cs typeface="Times New Roman" pitchFamily="18" charset="0"/>
              </a:rPr>
              <a:t>профстандарт</a:t>
            </a:r>
            <a:r>
              <a:rPr lang="ru-RU" dirty="0">
                <a:latin typeface="Times New Roman" pitchFamily="18" charset="0"/>
                <a:cs typeface="Times New Roman" pitchFamily="18" charset="0"/>
              </a:rPr>
              <a:t> воспитателя, </a:t>
            </a:r>
            <a:r>
              <a:rPr lang="ru-RU" dirty="0" err="1">
                <a:latin typeface="Times New Roman" pitchFamily="18" charset="0"/>
                <a:cs typeface="Times New Roman" pitchFamily="18" charset="0"/>
              </a:rPr>
              <a:t>профстандарт</a:t>
            </a:r>
            <a:r>
              <a:rPr lang="ru-RU" dirty="0">
                <a:latin typeface="Times New Roman" pitchFamily="18" charset="0"/>
                <a:cs typeface="Times New Roman" pitchFamily="18" charset="0"/>
              </a:rPr>
              <a:t> учителя – это все стандарт педагога (педагогическая деятельность в сфере дошкольного, начального общего, основного общего, среднего общего образования) (воспитатель, учитель) – </a:t>
            </a:r>
            <a:r>
              <a:rPr lang="ru-RU" b="1" dirty="0">
                <a:solidFill>
                  <a:srgbClr val="FF0000"/>
                </a:solidFill>
                <a:latin typeface="Times New Roman" pitchFamily="18" charset="0"/>
                <a:cs typeface="Times New Roman" pitchFamily="18" charset="0"/>
                <a:hlinkClick r:id="rId2"/>
              </a:rPr>
              <a:t>приказ</a:t>
            </a:r>
            <a:r>
              <a:rPr lang="ru-RU" dirty="0">
                <a:latin typeface="Times New Roman" pitchFamily="18" charset="0"/>
                <a:cs typeface="Times New Roman" pitchFamily="18" charset="0"/>
              </a:rPr>
              <a:t> Минтруда России от 18.10.2013 N 544н; </a:t>
            </a:r>
          </a:p>
        </p:txBody>
      </p:sp>
      <p:sp>
        <p:nvSpPr>
          <p:cNvPr id="4" name="Прямоугольник 3"/>
          <p:cNvSpPr/>
          <p:nvPr/>
        </p:nvSpPr>
        <p:spPr>
          <a:xfrm>
            <a:off x="564106" y="2479679"/>
            <a:ext cx="10426889" cy="646331"/>
          </a:xfrm>
          <a:prstGeom prst="rect">
            <a:avLst/>
          </a:prstGeom>
        </p:spPr>
        <p:txBody>
          <a:bodyPr wrap="square">
            <a:spAutoFit/>
          </a:bodyPr>
          <a:lstStyle/>
          <a:p>
            <a:pPr lvl="0" algn="just"/>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профстандарт</a:t>
            </a:r>
            <a:r>
              <a:rPr lang="ru-RU" dirty="0">
                <a:latin typeface="Times New Roman" pitchFamily="18" charset="0"/>
                <a:cs typeface="Times New Roman" pitchFamily="18" charset="0"/>
              </a:rPr>
              <a:t> педагог-психолог (психолог в сфере образования) – </a:t>
            </a:r>
            <a:r>
              <a:rPr lang="ru-RU" b="1" dirty="0">
                <a:latin typeface="Times New Roman" pitchFamily="18" charset="0"/>
                <a:cs typeface="Times New Roman" pitchFamily="18" charset="0"/>
                <a:hlinkClick r:id="rId3"/>
              </a:rPr>
              <a:t>приказ</a:t>
            </a:r>
            <a:r>
              <a:rPr lang="ru-RU" dirty="0">
                <a:latin typeface="Times New Roman" pitchFamily="18" charset="0"/>
                <a:cs typeface="Times New Roman" pitchFamily="18" charset="0"/>
              </a:rPr>
              <a:t> Минтруда России от 24.07.2015 N 514н;</a:t>
            </a:r>
          </a:p>
        </p:txBody>
      </p:sp>
      <p:sp>
        <p:nvSpPr>
          <p:cNvPr id="5" name="Прямоугольник 4"/>
          <p:cNvSpPr/>
          <p:nvPr/>
        </p:nvSpPr>
        <p:spPr>
          <a:xfrm>
            <a:off x="591399" y="3126010"/>
            <a:ext cx="10081145" cy="646331"/>
          </a:xfrm>
          <a:prstGeom prst="rect">
            <a:avLst/>
          </a:prstGeom>
        </p:spPr>
        <p:txBody>
          <a:bodyPr wrap="square">
            <a:spAutoFit/>
          </a:bodyPr>
          <a:lstStyle/>
          <a:p>
            <a:pPr lvl="0" algn="just"/>
            <a:r>
              <a:rPr lang="ru-RU" dirty="0" err="1" smtClean="0">
                <a:latin typeface="Times New Roman" pitchFamily="18" charset="0"/>
                <a:cs typeface="Times New Roman" pitchFamily="18" charset="0"/>
              </a:rPr>
              <a:t>профстандарт</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педагога дополнительного образования детей и взрослых – </a:t>
            </a:r>
            <a:r>
              <a:rPr lang="ru-RU" b="1" dirty="0">
                <a:latin typeface="Times New Roman" pitchFamily="18" charset="0"/>
                <a:cs typeface="Times New Roman" pitchFamily="18" charset="0"/>
                <a:hlinkClick r:id="rId4"/>
              </a:rPr>
              <a:t>приказ</a:t>
            </a:r>
            <a:r>
              <a:rPr lang="ru-RU" dirty="0">
                <a:latin typeface="Times New Roman" pitchFamily="18" charset="0"/>
                <a:cs typeface="Times New Roman" pitchFamily="18" charset="0"/>
              </a:rPr>
              <a:t> Минтруда России от 08.09.2015 N 613н;</a:t>
            </a:r>
          </a:p>
        </p:txBody>
      </p:sp>
      <p:sp>
        <p:nvSpPr>
          <p:cNvPr id="6" name="Прямоугольник 5"/>
          <p:cNvSpPr/>
          <p:nvPr/>
        </p:nvSpPr>
        <p:spPr>
          <a:xfrm>
            <a:off x="644730" y="3735147"/>
            <a:ext cx="10790829" cy="646331"/>
          </a:xfrm>
          <a:prstGeom prst="rect">
            <a:avLst/>
          </a:prstGeom>
        </p:spPr>
        <p:txBody>
          <a:bodyPr wrap="square">
            <a:spAutoFit/>
          </a:bodyPr>
          <a:lstStyle/>
          <a:p>
            <a:pPr lvl="0" algn="just"/>
            <a:r>
              <a:rPr lang="ru-RU" dirty="0" err="1">
                <a:latin typeface="Times New Roman" pitchFamily="18" charset="0"/>
                <a:cs typeface="Times New Roman" pitchFamily="18" charset="0"/>
              </a:rPr>
              <a:t>профстандарт</a:t>
            </a:r>
            <a:r>
              <a:rPr lang="ru-RU" dirty="0">
                <a:latin typeface="Times New Roman" pitchFamily="18" charset="0"/>
                <a:cs typeface="Times New Roman" pitchFamily="18" charset="0"/>
              </a:rPr>
              <a:t> педагога профессионального обучения, профессионального образования и дополнительного профессионального образования – </a:t>
            </a:r>
            <a:r>
              <a:rPr lang="ru-RU" b="1" dirty="0">
                <a:latin typeface="Times New Roman" pitchFamily="18" charset="0"/>
                <a:cs typeface="Times New Roman" pitchFamily="18" charset="0"/>
                <a:hlinkClick r:id="rId5"/>
              </a:rPr>
              <a:t>приказ</a:t>
            </a:r>
            <a:r>
              <a:rPr lang="ru-RU" dirty="0">
                <a:latin typeface="Times New Roman" pitchFamily="18" charset="0"/>
                <a:cs typeface="Times New Roman" pitchFamily="18" charset="0"/>
              </a:rPr>
              <a:t> Минтруда России от 08.09.2015 N 608н;</a:t>
            </a:r>
          </a:p>
        </p:txBody>
      </p:sp>
      <p:sp>
        <p:nvSpPr>
          <p:cNvPr id="7" name="Прямоугольник 6"/>
          <p:cNvSpPr/>
          <p:nvPr/>
        </p:nvSpPr>
        <p:spPr>
          <a:xfrm>
            <a:off x="564106" y="4566693"/>
            <a:ext cx="10244921" cy="369332"/>
          </a:xfrm>
          <a:prstGeom prst="rect">
            <a:avLst/>
          </a:prstGeom>
        </p:spPr>
        <p:txBody>
          <a:bodyPr wrap="square">
            <a:spAutoFit/>
          </a:bodyPr>
          <a:lstStyle/>
          <a:p>
            <a:pPr algn="just"/>
            <a:r>
              <a:rPr lang="ru-RU" dirty="0" smtClean="0">
                <a:latin typeface="Times New Roman" pitchFamily="18" charset="0"/>
                <a:cs typeface="Times New Roman" pitchFamily="18" charset="0"/>
              </a:rPr>
              <a:t>специалист </a:t>
            </a:r>
            <a:r>
              <a:rPr lang="ru-RU" dirty="0">
                <a:latin typeface="Times New Roman" pitchFamily="18" charset="0"/>
                <a:cs typeface="Times New Roman" pitchFamily="18" charset="0"/>
              </a:rPr>
              <a:t>в области воспитания – </a:t>
            </a:r>
            <a:r>
              <a:rPr lang="ru-RU" b="1" dirty="0">
                <a:latin typeface="Times New Roman" pitchFamily="18" charset="0"/>
                <a:cs typeface="Times New Roman" pitchFamily="18" charset="0"/>
                <a:hlinkClick r:id="rId6"/>
              </a:rPr>
              <a:t>приказ</a:t>
            </a:r>
            <a:r>
              <a:rPr lang="ru-RU" dirty="0">
                <a:latin typeface="Times New Roman" pitchFamily="18" charset="0"/>
                <a:cs typeface="Times New Roman" pitchFamily="18" charset="0"/>
              </a:rPr>
              <a:t> Минтруда России от 10.01.2017 N 10н.</a:t>
            </a:r>
          </a:p>
        </p:txBody>
      </p:sp>
      <p:pic>
        <p:nvPicPr>
          <p:cNvPr id="8" name="Рисунок 7" descr="https://yt3.ggpht.com/a/AGF-l7-ocTwCLsTlO__WzDgPFdSvBJQHoYI4qlXu=s88-c-k-c0xffffffff-no-rj-mo"/>
          <p:cNvPicPr/>
          <p:nvPr/>
        </p:nvPicPr>
        <p:blipFill>
          <a:blip r:embed="rId7">
            <a:extLst>
              <a:ext uri="{28A0092B-C50C-407E-A947-70E740481C1C}">
                <a14:useLocalDpi xmlns:a14="http://schemas.microsoft.com/office/drawing/2010/main" val="0"/>
              </a:ext>
            </a:extLst>
          </a:blip>
          <a:srcRect/>
          <a:stretch>
            <a:fillRect/>
          </a:stretch>
        </p:blipFill>
        <p:spPr bwMode="auto">
          <a:xfrm>
            <a:off x="136357" y="1144097"/>
            <a:ext cx="455042" cy="392666"/>
          </a:xfrm>
          <a:prstGeom prst="rect">
            <a:avLst/>
          </a:prstGeom>
          <a:noFill/>
          <a:ln>
            <a:noFill/>
          </a:ln>
        </p:spPr>
      </p:pic>
      <p:pic>
        <p:nvPicPr>
          <p:cNvPr id="9" name="Рисунок 8" descr="https://yt3.ggpht.com/a/AGF-l7-ocTwCLsTlO__WzDgPFdSvBJQHoYI4qlXu=s88-c-k-c0xffffffff-no-rj-mo"/>
          <p:cNvPicPr/>
          <p:nvPr/>
        </p:nvPicPr>
        <p:blipFill>
          <a:blip r:embed="rId7">
            <a:extLst>
              <a:ext uri="{28A0092B-C50C-407E-A947-70E740481C1C}">
                <a14:useLocalDpi xmlns:a14="http://schemas.microsoft.com/office/drawing/2010/main" val="0"/>
              </a:ext>
            </a:extLst>
          </a:blip>
          <a:srcRect/>
          <a:stretch>
            <a:fillRect/>
          </a:stretch>
        </p:blipFill>
        <p:spPr bwMode="auto">
          <a:xfrm>
            <a:off x="196296" y="2513870"/>
            <a:ext cx="455042" cy="392666"/>
          </a:xfrm>
          <a:prstGeom prst="rect">
            <a:avLst/>
          </a:prstGeom>
          <a:noFill/>
          <a:ln>
            <a:noFill/>
          </a:ln>
        </p:spPr>
      </p:pic>
      <p:pic>
        <p:nvPicPr>
          <p:cNvPr id="10" name="Рисунок 9" descr="https://yt3.ggpht.com/a/AGF-l7-ocTwCLsTlO__WzDgPFdSvBJQHoYI4qlXu=s88-c-k-c0xffffffff-no-rj-mo"/>
          <p:cNvPicPr/>
          <p:nvPr/>
        </p:nvPicPr>
        <p:blipFill>
          <a:blip r:embed="rId7">
            <a:extLst>
              <a:ext uri="{28A0092B-C50C-407E-A947-70E740481C1C}">
                <a14:useLocalDpi xmlns:a14="http://schemas.microsoft.com/office/drawing/2010/main" val="0"/>
              </a:ext>
            </a:extLst>
          </a:blip>
          <a:srcRect/>
          <a:stretch>
            <a:fillRect/>
          </a:stretch>
        </p:blipFill>
        <p:spPr bwMode="auto">
          <a:xfrm>
            <a:off x="196296" y="3126010"/>
            <a:ext cx="455042" cy="392666"/>
          </a:xfrm>
          <a:prstGeom prst="rect">
            <a:avLst/>
          </a:prstGeom>
          <a:noFill/>
          <a:ln>
            <a:noFill/>
          </a:ln>
        </p:spPr>
      </p:pic>
      <p:pic>
        <p:nvPicPr>
          <p:cNvPr id="11" name="Рисунок 10" descr="https://yt3.ggpht.com/a/AGF-l7-ocTwCLsTlO__WzDgPFdSvBJQHoYI4qlXu=s88-c-k-c0xffffffff-no-rj-mo"/>
          <p:cNvPicPr/>
          <p:nvPr/>
        </p:nvPicPr>
        <p:blipFill>
          <a:blip r:embed="rId7">
            <a:extLst>
              <a:ext uri="{28A0092B-C50C-407E-A947-70E740481C1C}">
                <a14:useLocalDpi xmlns:a14="http://schemas.microsoft.com/office/drawing/2010/main" val="0"/>
              </a:ext>
            </a:extLst>
          </a:blip>
          <a:srcRect/>
          <a:stretch>
            <a:fillRect/>
          </a:stretch>
        </p:blipFill>
        <p:spPr bwMode="auto">
          <a:xfrm>
            <a:off x="263798" y="3806532"/>
            <a:ext cx="455042" cy="392666"/>
          </a:xfrm>
          <a:prstGeom prst="rect">
            <a:avLst/>
          </a:prstGeom>
          <a:noFill/>
          <a:ln>
            <a:noFill/>
          </a:ln>
        </p:spPr>
      </p:pic>
      <p:pic>
        <p:nvPicPr>
          <p:cNvPr id="12" name="Рисунок 11" descr="https://yt3.ggpht.com/a/AGF-l7-ocTwCLsTlO__WzDgPFdSvBJQHoYI4qlXu=s88-c-k-c0xffffffff-no-rj-mo"/>
          <p:cNvPicPr/>
          <p:nvPr/>
        </p:nvPicPr>
        <p:blipFill>
          <a:blip r:embed="rId7">
            <a:extLst>
              <a:ext uri="{28A0092B-C50C-407E-A947-70E740481C1C}">
                <a14:useLocalDpi xmlns:a14="http://schemas.microsoft.com/office/drawing/2010/main" val="0"/>
              </a:ext>
            </a:extLst>
          </a:blip>
          <a:srcRect/>
          <a:stretch>
            <a:fillRect/>
          </a:stretch>
        </p:blipFill>
        <p:spPr bwMode="auto">
          <a:xfrm>
            <a:off x="198517" y="4575931"/>
            <a:ext cx="455042" cy="392666"/>
          </a:xfrm>
          <a:prstGeom prst="rect">
            <a:avLst/>
          </a:prstGeom>
          <a:noFill/>
          <a:ln>
            <a:noFill/>
          </a:ln>
        </p:spPr>
      </p:pic>
    </p:spTree>
    <p:extLst>
      <p:ext uri="{BB962C8B-B14F-4D97-AF65-F5344CB8AC3E}">
        <p14:creationId xmlns:p14="http://schemas.microsoft.com/office/powerpoint/2010/main" val="257035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3379" y="819283"/>
            <a:ext cx="10100931" cy="2523768"/>
          </a:xfrm>
          <a:prstGeom prst="rect">
            <a:avLst/>
          </a:prstGeom>
        </p:spPr>
        <p:txBody>
          <a:bodyPr wrap="square">
            <a:spAutoFit/>
          </a:bodyPr>
          <a:lstStyle/>
          <a:p>
            <a:pPr lvl="0" algn="ctr" fontAlgn="base">
              <a:spcBef>
                <a:spcPct val="0"/>
              </a:spcBef>
              <a:spcAft>
                <a:spcPct val="0"/>
              </a:spcAft>
            </a:pPr>
            <a:endParaRPr lang="ru-RU" altLang="ru-RU" sz="4000" b="1" dirty="0" smtClean="0">
              <a:solidFill>
                <a:prstClr val="black"/>
              </a:solidFill>
            </a:endParaRPr>
          </a:p>
          <a:p>
            <a:pPr lvl="0" algn="just" fontAlgn="base">
              <a:spcBef>
                <a:spcPct val="0"/>
              </a:spcBef>
              <a:spcAft>
                <a:spcPct val="0"/>
              </a:spcAft>
            </a:pPr>
            <a:endParaRPr lang="ru-RU" b="1" dirty="0" smtClean="0">
              <a:latin typeface="Lucida Sans Unicode" panose="020B0602030504020204" pitchFamily="34" charset="0"/>
              <a:ea typeface="Calibri" pitchFamily="34" charset="0"/>
              <a:cs typeface="Lucida Sans Unicode" panose="020B0602030504020204" pitchFamily="34" charset="0"/>
            </a:endParaRPr>
          </a:p>
          <a:p>
            <a:pPr lvl="0" algn="just" fontAlgn="base">
              <a:spcBef>
                <a:spcPct val="0"/>
              </a:spcBef>
              <a:spcAft>
                <a:spcPct val="0"/>
              </a:spcAft>
            </a:pPr>
            <a:r>
              <a:rPr lang="ru-RU" sz="2000" b="1" dirty="0" err="1" smtClean="0">
                <a:solidFill>
                  <a:srgbClr val="FF0000"/>
                </a:solidFill>
                <a:latin typeface="Lucida Sans Unicode" panose="020B0602030504020204" pitchFamily="34" charset="0"/>
                <a:ea typeface="Calibri" pitchFamily="34" charset="0"/>
                <a:cs typeface="Lucida Sans Unicode" panose="020B0602030504020204" pitchFamily="34" charset="0"/>
              </a:rPr>
              <a:t>Профстандарт</a:t>
            </a:r>
            <a:r>
              <a:rPr lang="ru-RU" sz="2000" b="1" dirty="0" smtClean="0">
                <a:solidFill>
                  <a:srgbClr val="FF0000"/>
                </a:solidFill>
                <a:latin typeface="Lucida Sans Unicode" panose="020B0602030504020204" pitchFamily="34" charset="0"/>
                <a:ea typeface="Calibri" pitchFamily="34" charset="0"/>
                <a:cs typeface="Lucida Sans Unicode" panose="020B0602030504020204" pitchFamily="34" charset="0"/>
              </a:rPr>
              <a:t> </a:t>
            </a:r>
            <a:r>
              <a:rPr lang="ru-RU" sz="2000" b="1" dirty="0">
                <a:solidFill>
                  <a:srgbClr val="FF0000"/>
                </a:solidFill>
                <a:latin typeface="Lucida Sans Unicode" panose="020B0602030504020204" pitchFamily="34" charset="0"/>
                <a:ea typeface="Calibri" pitchFamily="34" charset="0"/>
                <a:cs typeface="Lucida Sans Unicode" panose="020B0602030504020204" pitchFamily="34" charset="0"/>
              </a:rPr>
              <a:t>педагога</a:t>
            </a:r>
            <a:r>
              <a:rPr lang="ru-RU" sz="2000" dirty="0">
                <a:latin typeface="Lucida Sans Unicode" panose="020B0602030504020204" pitchFamily="34" charset="0"/>
                <a:ea typeface="Calibri" pitchFamily="34" charset="0"/>
                <a:cs typeface="Lucida Sans Unicode" panose="020B0602030504020204" pitchFamily="34" charset="0"/>
              </a:rPr>
              <a:t> – это перечень требований, определяющих квалификацию учителя, необходимую для качественного выполнения возложенных на него обязанностей. </a:t>
            </a:r>
            <a:endParaRPr lang="ru-RU" sz="2000" dirty="0" smtClean="0">
              <a:latin typeface="Lucida Sans Unicode" panose="020B0602030504020204" pitchFamily="34" charset="0"/>
              <a:ea typeface="Calibri" pitchFamily="34" charset="0"/>
              <a:cs typeface="Lucida Sans Unicode" panose="020B0602030504020204" pitchFamily="34" charset="0"/>
            </a:endParaRPr>
          </a:p>
          <a:p>
            <a:pPr lvl="0" algn="just" fontAlgn="base">
              <a:spcBef>
                <a:spcPct val="0"/>
              </a:spcBef>
              <a:spcAft>
                <a:spcPct val="0"/>
              </a:spcAft>
            </a:pPr>
            <a:endParaRPr lang="ru-RU" sz="2000" dirty="0">
              <a:latin typeface="Lucida Sans Unicode" panose="020B0602030504020204" pitchFamily="34" charset="0"/>
              <a:cs typeface="Lucida Sans Unicode" panose="020B0602030504020204" pitchFamily="34" charset="0"/>
            </a:endParaRPr>
          </a:p>
          <a:p>
            <a:pPr lvl="0" algn="just" fontAlgn="base">
              <a:spcBef>
                <a:spcPct val="0"/>
              </a:spcBef>
              <a:spcAft>
                <a:spcPct val="0"/>
              </a:spcAft>
            </a:pPr>
            <a:endParaRPr lang="ru-RU" sz="2000" dirty="0">
              <a:latin typeface="Lucida Sans Unicode" panose="020B0602030504020204" pitchFamily="34" charset="0"/>
              <a:cs typeface="Lucida Sans Unicode" panose="020B0602030504020204" pitchFamily="34" charset="0"/>
            </a:endParaRPr>
          </a:p>
        </p:txBody>
      </p:sp>
      <p:sp>
        <p:nvSpPr>
          <p:cNvPr id="3" name="Прямоугольник 2"/>
          <p:cNvSpPr/>
          <p:nvPr/>
        </p:nvSpPr>
        <p:spPr>
          <a:xfrm>
            <a:off x="1018951" y="2578688"/>
            <a:ext cx="9898911" cy="1600438"/>
          </a:xfrm>
          <a:prstGeom prst="rect">
            <a:avLst/>
          </a:prstGeom>
        </p:spPr>
        <p:txBody>
          <a:bodyPr wrap="square">
            <a:spAutoFit/>
          </a:bodyPr>
          <a:lstStyle/>
          <a:p>
            <a:pPr algn="just"/>
            <a:endParaRPr lang="ru-RU" altLang="ru-RU" sz="2000" b="1" u="sng" dirty="0" smtClean="0"/>
          </a:p>
          <a:p>
            <a:pPr algn="just"/>
            <a:r>
              <a:rPr lang="ru-RU" altLang="ru-RU" sz="2000" u="sng" dirty="0" smtClean="0">
                <a:solidFill>
                  <a:srgbClr val="FF0000"/>
                </a:solidFill>
                <a:latin typeface="Lucida Sans Unicode" panose="020B0602030504020204" pitchFamily="34" charset="0"/>
                <a:cs typeface="Lucida Sans Unicode" panose="020B0602030504020204" pitchFamily="34" charset="0"/>
              </a:rPr>
              <a:t>Квалификация</a:t>
            </a:r>
            <a:r>
              <a:rPr lang="ru-RU" altLang="ru-RU" sz="2000" b="1" dirty="0" smtClean="0">
                <a:latin typeface="Lucida Sans Unicode" panose="020B0602030504020204" pitchFamily="34" charset="0"/>
                <a:cs typeface="Lucida Sans Unicode" panose="020B0602030504020204" pitchFamily="34" charset="0"/>
              </a:rPr>
              <a:t> </a:t>
            </a:r>
            <a:r>
              <a:rPr lang="ru-RU" altLang="ru-RU" sz="2000" dirty="0">
                <a:latin typeface="Lucida Sans Unicode" panose="020B0602030504020204" pitchFamily="34" charset="0"/>
                <a:cs typeface="Lucida Sans Unicode" panose="020B0602030504020204" pitchFamily="34" charset="0"/>
              </a:rPr>
              <a:t>– отражает уровень профессиональной подготовки и готовность к труду в выбранной сфере. Квалификация складывается из профессиональных компетенций</a:t>
            </a:r>
            <a:r>
              <a:rPr lang="ru-RU" altLang="ru-RU" sz="2000" dirty="0" smtClean="0">
                <a:latin typeface="Lucida Sans Unicode" panose="020B0602030504020204" pitchFamily="34" charset="0"/>
                <a:cs typeface="Lucida Sans Unicode" panose="020B0602030504020204" pitchFamily="34" charset="0"/>
              </a:rPr>
              <a:t>.</a:t>
            </a:r>
          </a:p>
          <a:p>
            <a:pPr algn="just"/>
            <a:endParaRPr lang="ru-RU" altLang="ru-RU" dirty="0">
              <a:latin typeface="Lucida Sans Unicode" panose="020B0602030504020204" pitchFamily="34" charset="0"/>
              <a:cs typeface="Lucida Sans Unicode" panose="020B0602030504020204" pitchFamily="34" charset="0"/>
            </a:endParaRPr>
          </a:p>
        </p:txBody>
      </p:sp>
      <p:sp>
        <p:nvSpPr>
          <p:cNvPr id="5" name="Прямоугольник 4"/>
          <p:cNvSpPr/>
          <p:nvPr/>
        </p:nvSpPr>
        <p:spPr>
          <a:xfrm rot="10800000" flipV="1">
            <a:off x="1018950" y="3408305"/>
            <a:ext cx="9774865" cy="1600438"/>
          </a:xfrm>
          <a:prstGeom prst="rect">
            <a:avLst/>
          </a:prstGeom>
        </p:spPr>
        <p:txBody>
          <a:bodyPr wrap="square">
            <a:spAutoFit/>
          </a:bodyPr>
          <a:lstStyle/>
          <a:p>
            <a:pPr algn="just"/>
            <a:r>
              <a:rPr lang="ru-RU" altLang="ru-RU" b="1" dirty="0"/>
              <a:t> </a:t>
            </a:r>
            <a:endParaRPr lang="ru-RU" altLang="ru-RU" b="1" dirty="0" smtClean="0"/>
          </a:p>
          <a:p>
            <a:pPr algn="just"/>
            <a:endParaRPr lang="ru-RU" altLang="ru-RU" sz="2000" b="1" u="sng" dirty="0" smtClean="0"/>
          </a:p>
          <a:p>
            <a:pPr algn="just"/>
            <a:r>
              <a:rPr lang="ru-RU" altLang="ru-RU" sz="2000" u="sng" dirty="0" smtClean="0">
                <a:solidFill>
                  <a:srgbClr val="FF0000"/>
                </a:solidFill>
                <a:latin typeface="Lucida Sans Unicode" panose="020B0602030504020204" pitchFamily="34" charset="0"/>
                <a:cs typeface="Lucida Sans Unicode" panose="020B0602030504020204" pitchFamily="34" charset="0"/>
              </a:rPr>
              <a:t>Профессиональная </a:t>
            </a:r>
            <a:r>
              <a:rPr lang="ru-RU" altLang="ru-RU" sz="2000" u="sng" dirty="0">
                <a:solidFill>
                  <a:srgbClr val="FF0000"/>
                </a:solidFill>
                <a:latin typeface="Lucida Sans Unicode" panose="020B0602030504020204" pitchFamily="34" charset="0"/>
                <a:cs typeface="Lucida Sans Unicode" panose="020B0602030504020204" pitchFamily="34" charset="0"/>
              </a:rPr>
              <a:t>компетенция</a:t>
            </a:r>
            <a:r>
              <a:rPr lang="ru-RU" altLang="ru-RU" sz="2000" dirty="0">
                <a:latin typeface="Lucida Sans Unicode" panose="020B0602030504020204" pitchFamily="34" charset="0"/>
                <a:cs typeface="Lucida Sans Unicode" panose="020B0602030504020204" pitchFamily="34" charset="0"/>
              </a:rPr>
              <a:t> – способность успешно    действовать на основе практического опыта, умения и знаний при решении профессиональных задач</a:t>
            </a:r>
            <a:r>
              <a:rPr lang="ru-RU" altLang="ru-RU" dirty="0">
                <a:latin typeface="Lucida Sans Unicode" panose="020B0602030504020204" pitchFamily="34" charset="0"/>
                <a:cs typeface="Lucida Sans Unicode" panose="020B0602030504020204" pitchFamily="34" charset="0"/>
              </a:rPr>
              <a:t>.</a:t>
            </a:r>
          </a:p>
        </p:txBody>
      </p:sp>
      <p:sp>
        <p:nvSpPr>
          <p:cNvPr id="6" name="Прямоугольник 5"/>
          <p:cNvSpPr/>
          <p:nvPr/>
        </p:nvSpPr>
        <p:spPr>
          <a:xfrm>
            <a:off x="744279" y="602743"/>
            <a:ext cx="9292855" cy="646331"/>
          </a:xfrm>
          <a:prstGeom prst="rect">
            <a:avLst/>
          </a:prstGeom>
        </p:spPr>
        <p:txBody>
          <a:bodyPr wrap="square">
            <a:spAutoFit/>
          </a:bodyPr>
          <a:lstStyle/>
          <a:p>
            <a:pPr lvl="0" algn="ctr" fontAlgn="base">
              <a:spcBef>
                <a:spcPct val="0"/>
              </a:spcBef>
              <a:spcAft>
                <a:spcPct val="0"/>
              </a:spcAft>
            </a:pPr>
            <a:r>
              <a:rPr lang="ru-RU" altLang="ru-RU" sz="3600" b="1" dirty="0">
                <a:solidFill>
                  <a:prstClr val="black"/>
                </a:solidFill>
              </a:rPr>
              <a:t>Профессиональный стандарт</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39387" y="951628"/>
            <a:ext cx="11305309" cy="56553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 typeface="Wingdings" pitchFamily="2" charset="2"/>
              <a:buChar char="ü"/>
              <a:tabLst>
                <a:tab pos="90488" algn="l"/>
                <a:tab pos="269875" algn="l"/>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определять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необходимую   квалификацию педагога, которая влияет на результаты обучения, воспитания и развития ребёнка;</a:t>
            </a:r>
          </a:p>
          <a:p>
            <a:pPr marL="0" marR="0" lvl="0" indent="180975" algn="just" defTabSz="914400" rtl="0" eaLnBrk="0" fontAlgn="base" latinLnBrk="0" hangingPunct="0">
              <a:lnSpc>
                <a:spcPct val="150000"/>
              </a:lnSpc>
              <a:spcBef>
                <a:spcPct val="0"/>
              </a:spcBef>
              <a:spcAft>
                <a:spcPct val="0"/>
              </a:spcAft>
              <a:buClrTx/>
              <a:buSzTx/>
              <a:buFont typeface="Wingdings" pitchFamily="2" charset="2"/>
              <a:buChar char="ü"/>
              <a:tabLst>
                <a:tab pos="90488" algn="l"/>
                <a:tab pos="269875" algn="l"/>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обеспечить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необходимую подготовку педагога для получения высоких результатов его труда; </a:t>
            </a:r>
          </a:p>
          <a:p>
            <a:pPr marL="0" marR="0" lvl="0" indent="180975" algn="just" defTabSz="914400" rtl="0" eaLnBrk="0" fontAlgn="base" latinLnBrk="0" hangingPunct="0">
              <a:lnSpc>
                <a:spcPct val="150000"/>
              </a:lnSpc>
              <a:spcBef>
                <a:spcPct val="0"/>
              </a:spcBef>
              <a:spcAft>
                <a:spcPct val="0"/>
              </a:spcAft>
              <a:buClrTx/>
              <a:buSzTx/>
              <a:buFont typeface="Wingdings" pitchFamily="2" charset="2"/>
              <a:buChar char="ü"/>
              <a:tabLst>
                <a:tab pos="90488" algn="l"/>
                <a:tab pos="269875" algn="l"/>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обеспечить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необходимую осведомлённость педагога о предъявляемых к нему требований;</a:t>
            </a:r>
          </a:p>
          <a:p>
            <a:pPr marL="0" marR="0" lvl="0" indent="180975" algn="just" defTabSz="914400" rtl="0" eaLnBrk="0" fontAlgn="base" latinLnBrk="0" hangingPunct="0">
              <a:lnSpc>
                <a:spcPct val="150000"/>
              </a:lnSpc>
              <a:spcBef>
                <a:spcPct val="0"/>
              </a:spcBef>
              <a:spcAft>
                <a:spcPct val="0"/>
              </a:spcAft>
              <a:buClrTx/>
              <a:buSzTx/>
              <a:buFont typeface="Wingdings" pitchFamily="2" charset="2"/>
              <a:buChar char="ü"/>
              <a:tabLst>
                <a:tab pos="90488" algn="l"/>
                <a:tab pos="269875" algn="l"/>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содействовать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вовлечению педагога в решение задачи повышения качества образования. </a:t>
            </a:r>
          </a:p>
          <a:p>
            <a:pPr marL="0" marR="0" lvl="0" indent="180975" algn="just" defTabSz="914400" rtl="0" eaLnBrk="0" fontAlgn="base" latinLnBrk="0" hangingPunct="0">
              <a:lnSpc>
                <a:spcPct val="100000"/>
              </a:lnSpc>
              <a:spcBef>
                <a:spcPct val="0"/>
              </a:spcBef>
              <a:spcAft>
                <a:spcPct val="0"/>
              </a:spcAft>
              <a:buClrTx/>
              <a:buSzTx/>
              <a:buFont typeface="Wingdings" pitchFamily="2" charset="2"/>
              <a:buChar char="ü"/>
              <a:tabLst>
                <a:tab pos="90488" algn="l"/>
                <a:tab pos="269875" algn="l"/>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algn="ctr"/>
            <a:r>
              <a:rPr lang="ru-RU" sz="3200" b="1" dirty="0" err="1" smtClean="0">
                <a:latin typeface="Times New Roman" pitchFamily="18" charset="0"/>
                <a:cs typeface="Times New Roman" pitchFamily="18" charset="0"/>
              </a:rPr>
              <a:t>Профстандарты</a:t>
            </a:r>
            <a:r>
              <a:rPr lang="ru-RU" sz="3200" b="1" dirty="0" smtClean="0">
                <a:latin typeface="Times New Roman" pitchFamily="18" charset="0"/>
                <a:cs typeface="Times New Roman" pitchFamily="18" charset="0"/>
              </a:rPr>
              <a:t> с 2017 года применяются в качестве:</a:t>
            </a:r>
          </a:p>
          <a:p>
            <a:pPr algn="ctr"/>
            <a:endParaRPr lang="ru-RU" sz="1200" dirty="0" smtClean="0">
              <a:latin typeface="Times New Roman" pitchFamily="18" charset="0"/>
              <a:cs typeface="Times New Roman" pitchFamily="18" charset="0"/>
            </a:endParaRPr>
          </a:p>
          <a:p>
            <a:pPr lvl="0" algn="just">
              <a:lnSpc>
                <a:spcPct val="150000"/>
              </a:lnSpc>
              <a:buFont typeface="Wingdings" pitchFamily="2" charset="2"/>
              <a:buChar char="ü"/>
            </a:pPr>
            <a:r>
              <a:rPr lang="ru-RU" sz="2000" dirty="0" smtClean="0">
                <a:latin typeface="Times New Roman" pitchFamily="18" charset="0"/>
                <a:cs typeface="Times New Roman" pitchFamily="18" charset="0"/>
              </a:rPr>
              <a:t> Независимого измерителя уровня квалификации педагогических работников.</a:t>
            </a:r>
          </a:p>
          <a:p>
            <a:pPr lvl="0" algn="just">
              <a:lnSpc>
                <a:spcPct val="150000"/>
              </a:lnSpc>
              <a:buFont typeface="Wingdings" pitchFamily="2" charset="2"/>
              <a:buChar char="ü"/>
            </a:pPr>
            <a:r>
              <a:rPr lang="ru-RU" sz="2000" dirty="0" smtClean="0">
                <a:latin typeface="Times New Roman" pitchFamily="18" charset="0"/>
                <a:cs typeface="Times New Roman" pitchFamily="18" charset="0"/>
              </a:rPr>
              <a:t> Средства реализации стратегии развития образовательной среды.</a:t>
            </a:r>
          </a:p>
          <a:p>
            <a:pPr lvl="0" algn="just">
              <a:lnSpc>
                <a:spcPct val="150000"/>
              </a:lnSpc>
              <a:buFont typeface="Wingdings" pitchFamily="2" charset="2"/>
              <a:buChar char="ü"/>
            </a:pPr>
            <a:r>
              <a:rPr lang="ru-RU" sz="2000" dirty="0" smtClean="0">
                <a:latin typeface="Times New Roman" pitchFamily="18" charset="0"/>
                <a:cs typeface="Times New Roman" pitchFamily="18" charset="0"/>
              </a:rPr>
              <a:t> Инструмента роста качества российского образования.</a:t>
            </a:r>
          </a:p>
          <a:p>
            <a:pPr lvl="0" algn="just">
              <a:lnSpc>
                <a:spcPct val="150000"/>
              </a:lnSpc>
              <a:buFont typeface="Wingdings" pitchFamily="2" charset="2"/>
              <a:buChar char="ü"/>
            </a:pPr>
            <a:endParaRPr lang="ru-RU" sz="500" dirty="0" smtClean="0">
              <a:latin typeface="Times New Roman" pitchFamily="18" charset="0"/>
              <a:cs typeface="Times New Roman" pitchFamily="18" charset="0"/>
            </a:endParaRPr>
          </a:p>
          <a:p>
            <a:pPr lvl="0" algn="just">
              <a:buFont typeface="Wingdings" pitchFamily="2" charset="2"/>
              <a:buChar char="ü"/>
            </a:pPr>
            <a:r>
              <a:rPr lang="ru-RU" sz="2000" dirty="0" smtClean="0">
                <a:latin typeface="Times New Roman" pitchFamily="18" charset="0"/>
                <a:cs typeface="Times New Roman" pitchFamily="18" charset="0"/>
              </a:rPr>
              <a:t> Фундаментальной основы трудовых соглашений между руководством образовательного учреждения и педагогами.</a:t>
            </a:r>
          </a:p>
          <a:p>
            <a:pPr lvl="0" algn="just">
              <a:buFont typeface="Wingdings" pitchFamily="2" charset="2"/>
              <a:buChar char="ü"/>
            </a:pPr>
            <a:endParaRPr lang="ru-RU" sz="500" dirty="0" smtClean="0">
              <a:latin typeface="Times New Roman" pitchFamily="18" charset="0"/>
              <a:cs typeface="Times New Roman" pitchFamily="18" charset="0"/>
            </a:endParaRPr>
          </a:p>
          <a:p>
            <a:pPr lvl="0" algn="just">
              <a:buFont typeface="Wingdings" pitchFamily="2" charset="2"/>
              <a:buChar char="ü"/>
            </a:pPr>
            <a:endParaRPr lang="ru-RU" sz="500" dirty="0" smtClean="0">
              <a:latin typeface="Times New Roman" pitchFamily="18" charset="0"/>
              <a:cs typeface="Times New Roman" pitchFamily="18" charset="0"/>
            </a:endParaRPr>
          </a:p>
          <a:p>
            <a:pPr lvl="0" algn="just"/>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838557" y="183682"/>
            <a:ext cx="6229590" cy="584775"/>
          </a:xfrm>
          <a:prstGeom prst="rect">
            <a:avLst/>
          </a:prstGeom>
        </p:spPr>
        <p:txBody>
          <a:bodyPr wrap="none">
            <a:spAutoFit/>
          </a:bodyPr>
          <a:lstStyle/>
          <a:p>
            <a:pPr lvl="0" indent="180975" algn="ctr" fontAlgn="base">
              <a:spcBef>
                <a:spcPct val="0"/>
              </a:spcBef>
              <a:spcAft>
                <a:spcPct val="0"/>
              </a:spcAft>
              <a:tabLst>
                <a:tab pos="90488" algn="l"/>
                <a:tab pos="269875" algn="l"/>
              </a:tabLst>
            </a:pPr>
            <a:r>
              <a:rPr lang="ru-RU" sz="3200" b="1" dirty="0" smtClean="0">
                <a:solidFill>
                  <a:prstClr val="black"/>
                </a:solidFill>
                <a:latin typeface="Lucida Sans Unicode" panose="020B0602030504020204" pitchFamily="34" charset="0"/>
                <a:ea typeface="Calibri" pitchFamily="34" charset="0"/>
                <a:cs typeface="Lucida Sans Unicode" panose="020B0602030504020204" pitchFamily="34" charset="0"/>
              </a:rPr>
              <a:t>Цель применения стандарта</a:t>
            </a:r>
            <a:endParaRPr lang="ru-RU" sz="3200" dirty="0" smtClean="0">
              <a:solidFill>
                <a:prstClr val="black"/>
              </a:solidFill>
              <a:latin typeface="Lucida Sans Unicode" panose="020B0602030504020204" pitchFamily="34" charset="0"/>
              <a:cs typeface="Lucida Sans Unicode" panose="020B0602030504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2"/>
          <p:cNvSpPr>
            <a:spLocks noGrp="1"/>
          </p:cNvSpPr>
          <p:nvPr>
            <p:ph type="title"/>
          </p:nvPr>
        </p:nvSpPr>
        <p:spPr>
          <a:xfrm>
            <a:off x="143339" y="116632"/>
            <a:ext cx="11841397" cy="1296144"/>
          </a:xfrm>
        </p:spPr>
        <p:txBody>
          <a:bodyPr>
            <a:normAutofit fontScale="90000"/>
          </a:bodyPr>
          <a:lstStyle/>
          <a:p>
            <a:pPr lvl="0" algn="ctr">
              <a:defRPr/>
            </a:pPr>
            <a:r>
              <a:rPr lang="ru-RU" sz="3100" b="1" dirty="0" smtClean="0">
                <a:solidFill>
                  <a:srgbClr val="002060"/>
                </a:solidFill>
                <a:latin typeface="Times New Roman" pitchFamily="18" charset="0"/>
                <a:cs typeface="Times New Roman" pitchFamily="18" charset="0"/>
              </a:rPr>
              <a:t/>
            </a:r>
            <a:br>
              <a:rPr lang="ru-RU" sz="3100" b="1" dirty="0" smtClean="0">
                <a:solidFill>
                  <a:srgbClr val="002060"/>
                </a:solidFill>
                <a:latin typeface="Times New Roman" pitchFamily="18" charset="0"/>
                <a:cs typeface="Times New Roman" pitchFamily="18" charset="0"/>
              </a:rPr>
            </a:br>
            <a:r>
              <a:rPr lang="ru-RU" sz="4000" b="1" dirty="0">
                <a:solidFill>
                  <a:prstClr val="black"/>
                </a:solidFill>
                <a:latin typeface="Times New Roman" pitchFamily="18" charset="0"/>
                <a:ea typeface="Times New Roman" pitchFamily="18" charset="0"/>
                <a:cs typeface="Times New Roman" pitchFamily="18" charset="0"/>
              </a:rPr>
              <a:t>Новые компетенции педагога</a:t>
            </a:r>
            <a:r>
              <a:rPr lang="ru-RU" sz="4000" dirty="0">
                <a:solidFill>
                  <a:prstClr val="black"/>
                </a:solidFill>
                <a:latin typeface="Times New Roman" pitchFamily="18" charset="0"/>
                <a:ea typeface="Times New Roman" pitchFamily="18" charset="0"/>
                <a:cs typeface="Times New Roman" pitchFamily="18" charset="0"/>
              </a:rPr>
              <a:t/>
            </a:r>
            <a:br>
              <a:rPr lang="ru-RU" sz="4000" dirty="0">
                <a:solidFill>
                  <a:prstClr val="black"/>
                </a:solidFill>
                <a:latin typeface="Times New Roman" pitchFamily="18" charset="0"/>
                <a:ea typeface="Times New Roman" pitchFamily="18" charset="0"/>
                <a:cs typeface="Times New Roman" pitchFamily="18" charset="0"/>
              </a:rPr>
            </a:br>
            <a:endParaRPr lang="ru-RU" sz="4000" dirty="0" smtClean="0"/>
          </a:p>
        </p:txBody>
      </p:sp>
      <p:sp>
        <p:nvSpPr>
          <p:cNvPr id="16387" name="Oval 8"/>
          <p:cNvSpPr>
            <a:spLocks noChangeArrowheads="1"/>
          </p:cNvSpPr>
          <p:nvPr/>
        </p:nvSpPr>
        <p:spPr bwMode="auto">
          <a:xfrm>
            <a:off x="4271433" y="1405719"/>
            <a:ext cx="3361267" cy="1424794"/>
          </a:xfrm>
          <a:prstGeom prst="ellipse">
            <a:avLst/>
          </a:prstGeom>
          <a:solidFill>
            <a:schemeClr val="accent6">
              <a:lumMod val="40000"/>
              <a:lumOff val="60000"/>
            </a:schemeClr>
          </a:solidFill>
          <a:ln w="9525">
            <a:solidFill>
              <a:srgbClr val="000000"/>
            </a:solidFill>
            <a:round/>
            <a:headEnd/>
            <a:tailEnd/>
          </a:ln>
        </p:spPr>
        <p:txBody>
          <a:bodyPr/>
          <a:lstStyle/>
          <a:p>
            <a:pPr algn="ctr">
              <a:defRPr/>
            </a:pPr>
            <a:r>
              <a:rPr lang="ru-RU" altLang="ru-RU" sz="2400" dirty="0">
                <a:latin typeface="Times New Roman" pitchFamily="18" charset="0"/>
                <a:cs typeface="Times New Roman" pitchFamily="18" charset="0"/>
              </a:rPr>
              <a:t>Работа с одаренными детьми </a:t>
            </a:r>
          </a:p>
          <a:p>
            <a:pPr>
              <a:defRPr/>
            </a:pPr>
            <a:endParaRPr lang="ru-RU" altLang="ru-RU" dirty="0"/>
          </a:p>
        </p:txBody>
      </p:sp>
      <p:sp>
        <p:nvSpPr>
          <p:cNvPr id="16393" name="Oval 9"/>
          <p:cNvSpPr>
            <a:spLocks noChangeArrowheads="1"/>
          </p:cNvSpPr>
          <p:nvPr/>
        </p:nvSpPr>
        <p:spPr bwMode="auto">
          <a:xfrm>
            <a:off x="239185" y="2708275"/>
            <a:ext cx="5183716" cy="1657350"/>
          </a:xfrm>
          <a:prstGeom prst="ellipse">
            <a:avLst/>
          </a:prstGeom>
          <a:solidFill>
            <a:schemeClr val="accent6">
              <a:lumMod val="40000"/>
              <a:lumOff val="60000"/>
            </a:schemeClr>
          </a:solidFill>
          <a:ln w="9525">
            <a:solidFill>
              <a:srgbClr val="000000"/>
            </a:solidFill>
            <a:round/>
            <a:headEnd/>
            <a:tailEnd/>
          </a:ln>
        </p:spPr>
        <p:txBody>
          <a:bodyPr/>
          <a:lstStyle/>
          <a:p>
            <a:pPr algn="ctr">
              <a:spcAft>
                <a:spcPts val="1000"/>
              </a:spcAft>
              <a:defRPr/>
            </a:pPr>
            <a:r>
              <a:rPr lang="ru-RU" sz="2000" dirty="0">
                <a:latin typeface="Times New Roman" panose="02020603050405020304" pitchFamily="18" charset="0"/>
                <a:cs typeface="Times New Roman" panose="02020603050405020304" pitchFamily="18" charset="0"/>
              </a:rPr>
              <a:t>Работа в условиях реализации программ инклюзивного образования. </a:t>
            </a:r>
          </a:p>
          <a:p>
            <a:pPr>
              <a:defRPr/>
            </a:pPr>
            <a:endParaRPr lang="ru-RU" dirty="0">
              <a:latin typeface="Arial" pitchFamily="34" charset="0"/>
              <a:cs typeface="Arial" pitchFamily="34" charset="0"/>
            </a:endParaRPr>
          </a:p>
        </p:txBody>
      </p:sp>
      <p:sp>
        <p:nvSpPr>
          <p:cNvPr id="16389" name="Oval 10"/>
          <p:cNvSpPr>
            <a:spLocks noChangeArrowheads="1"/>
          </p:cNvSpPr>
          <p:nvPr/>
        </p:nvSpPr>
        <p:spPr bwMode="auto">
          <a:xfrm>
            <a:off x="6671733" y="2708275"/>
            <a:ext cx="5088467" cy="1657350"/>
          </a:xfrm>
          <a:prstGeom prst="ellipse">
            <a:avLst/>
          </a:prstGeom>
          <a:solidFill>
            <a:schemeClr val="accent6">
              <a:lumMod val="40000"/>
              <a:lumOff val="60000"/>
            </a:schemeClr>
          </a:solidFill>
          <a:ln w="9525">
            <a:solidFill>
              <a:srgbClr val="000000"/>
            </a:solidFill>
            <a:round/>
            <a:headEnd/>
            <a:tailEnd/>
          </a:ln>
        </p:spPr>
        <p:txBody>
          <a:bodyPr/>
          <a:lstStyle/>
          <a:p>
            <a:pPr algn="ctr">
              <a:defRPr/>
            </a:pPr>
            <a:r>
              <a:rPr lang="ru-RU" altLang="ru-RU" sz="2000" dirty="0">
                <a:latin typeface="Times New Roman" pitchFamily="18" charset="0"/>
                <a:cs typeface="Times New Roman" pitchFamily="18" charset="0"/>
              </a:rPr>
              <a:t>Преподавание русского языка обучающимся, для которых он не является родным </a:t>
            </a:r>
          </a:p>
          <a:p>
            <a:pPr>
              <a:defRPr/>
            </a:pPr>
            <a:endParaRPr lang="ru-RU" altLang="ru-RU" dirty="0"/>
          </a:p>
        </p:txBody>
      </p:sp>
      <p:sp>
        <p:nvSpPr>
          <p:cNvPr id="16390" name="Oval 11"/>
          <p:cNvSpPr>
            <a:spLocks noChangeArrowheads="1"/>
          </p:cNvSpPr>
          <p:nvPr/>
        </p:nvSpPr>
        <p:spPr bwMode="auto">
          <a:xfrm>
            <a:off x="239184" y="4868863"/>
            <a:ext cx="4417483" cy="1541462"/>
          </a:xfrm>
          <a:prstGeom prst="ellipse">
            <a:avLst/>
          </a:prstGeom>
          <a:solidFill>
            <a:schemeClr val="accent6">
              <a:lumMod val="40000"/>
              <a:lumOff val="60000"/>
            </a:schemeClr>
          </a:solidFill>
          <a:ln w="9525">
            <a:solidFill>
              <a:srgbClr val="000000"/>
            </a:solidFill>
            <a:round/>
            <a:headEnd/>
            <a:tailEnd/>
          </a:ln>
        </p:spPr>
        <p:txBody>
          <a:bodyPr/>
          <a:lstStyle/>
          <a:p>
            <a:pPr algn="ctr">
              <a:defRPr/>
            </a:pPr>
            <a:r>
              <a:rPr lang="ru-RU" altLang="ru-RU" sz="2000" dirty="0">
                <a:latin typeface="Times New Roman" pitchFamily="18" charset="0"/>
                <a:cs typeface="Times New Roman" pitchFamily="18" charset="0"/>
              </a:rPr>
              <a:t>Работа с обучающимися, имеющими проблемы в развитии </a:t>
            </a:r>
          </a:p>
          <a:p>
            <a:pPr>
              <a:defRPr/>
            </a:pPr>
            <a:endParaRPr lang="ru-RU" altLang="ru-RU" dirty="0"/>
          </a:p>
        </p:txBody>
      </p:sp>
      <p:sp>
        <p:nvSpPr>
          <p:cNvPr id="16391" name="Oval 12"/>
          <p:cNvSpPr>
            <a:spLocks noChangeArrowheads="1"/>
          </p:cNvSpPr>
          <p:nvPr/>
        </p:nvSpPr>
        <p:spPr bwMode="auto">
          <a:xfrm>
            <a:off x="5232401" y="4797425"/>
            <a:ext cx="6720417" cy="1944688"/>
          </a:xfrm>
          <a:prstGeom prst="ellipse">
            <a:avLst/>
          </a:prstGeom>
          <a:solidFill>
            <a:schemeClr val="accent6">
              <a:lumMod val="40000"/>
              <a:lumOff val="60000"/>
            </a:schemeClr>
          </a:solidFill>
          <a:ln w="9525">
            <a:solidFill>
              <a:srgbClr val="000000"/>
            </a:solidFill>
            <a:round/>
            <a:headEnd/>
            <a:tailEnd/>
          </a:ln>
        </p:spPr>
        <p:txBody>
          <a:bodyPr/>
          <a:lstStyle/>
          <a:p>
            <a:pPr algn="ctr">
              <a:defRPr/>
            </a:pPr>
            <a:r>
              <a:rPr lang="ru-RU" altLang="ru-RU" sz="2000" dirty="0">
                <a:latin typeface="Times New Roman" pitchFamily="18" charset="0"/>
                <a:cs typeface="Times New Roman" pitchFamily="18" charset="0"/>
              </a:rPr>
              <a:t>Работа с </a:t>
            </a:r>
            <a:r>
              <a:rPr lang="ru-RU" altLang="ru-RU" sz="2000" dirty="0" err="1">
                <a:latin typeface="Times New Roman" pitchFamily="18" charset="0"/>
                <a:cs typeface="Times New Roman" pitchFamily="18" charset="0"/>
              </a:rPr>
              <a:t>девиантными</a:t>
            </a:r>
            <a:r>
              <a:rPr lang="ru-RU" altLang="ru-RU" sz="2000" dirty="0">
                <a:latin typeface="Times New Roman" pitchFamily="18" charset="0"/>
                <a:cs typeface="Times New Roman" pitchFamily="18" charset="0"/>
              </a:rPr>
              <a:t>, зависимыми, социально-запущенными и социально-уязвимыми обучающимися, имеющими серьезные отклонения в поведении </a:t>
            </a:r>
          </a:p>
          <a:p>
            <a:pPr>
              <a:defRPr/>
            </a:pPr>
            <a:endParaRPr lang="ru-RU" altLang="ru-RU" dirty="0"/>
          </a:p>
        </p:txBody>
      </p:sp>
      <p:sp>
        <p:nvSpPr>
          <p:cNvPr id="18" name="Месяц 17"/>
          <p:cNvSpPr/>
          <p:nvPr/>
        </p:nvSpPr>
        <p:spPr>
          <a:xfrm rot="8989046">
            <a:off x="7827434" y="1949451"/>
            <a:ext cx="840317" cy="677863"/>
          </a:xfrm>
          <a:prstGeom prst="moon">
            <a:avLst>
              <a:gd name="adj" fmla="val 247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Месяц 18"/>
          <p:cNvSpPr/>
          <p:nvPr/>
        </p:nvSpPr>
        <p:spPr>
          <a:xfrm rot="11675582">
            <a:off x="10422467" y="4260851"/>
            <a:ext cx="237067" cy="720725"/>
          </a:xfrm>
          <a:prstGeom prst="moon">
            <a:avLst>
              <a:gd name="adj" fmla="val 481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Месяц 19"/>
          <p:cNvSpPr/>
          <p:nvPr/>
        </p:nvSpPr>
        <p:spPr>
          <a:xfrm rot="16200000">
            <a:off x="4740011" y="5778236"/>
            <a:ext cx="360362" cy="1005416"/>
          </a:xfrm>
          <a:prstGeom prst="moon">
            <a:avLst>
              <a:gd name="adj" fmla="val 275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Месяц 20"/>
          <p:cNvSpPr/>
          <p:nvPr/>
        </p:nvSpPr>
        <p:spPr>
          <a:xfrm>
            <a:off x="2184400" y="4365625"/>
            <a:ext cx="287867" cy="503238"/>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Месяц 21"/>
          <p:cNvSpPr/>
          <p:nvPr/>
        </p:nvSpPr>
        <p:spPr>
          <a:xfrm rot="2165406">
            <a:off x="3342218" y="1763714"/>
            <a:ext cx="742949" cy="866775"/>
          </a:xfrm>
          <a:prstGeom prst="moon">
            <a:avLst>
              <a:gd name="adj" fmla="val 2299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8297335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fontAlgn="auto">
              <a:spcAft>
                <a:spcPts val="0"/>
              </a:spcAft>
              <a:defRPr/>
            </a:pPr>
            <a:r>
              <a:rPr lang="ru-RU" b="1" dirty="0">
                <a:solidFill>
                  <a:schemeClr val="accent6">
                    <a:lumMod val="50000"/>
                  </a:schemeClr>
                </a:solidFill>
              </a:rPr>
              <a:t>СТРУКТУРА ПРОФСТАНДАРТА ПЕДАГОГА</a:t>
            </a:r>
            <a:endParaRPr lang="ru-RU" dirty="0">
              <a:solidFill>
                <a:schemeClr val="accent6">
                  <a:lumMod val="50000"/>
                </a:schemeClr>
              </a:solidFill>
            </a:endParaRPr>
          </a:p>
        </p:txBody>
      </p:sp>
      <p:grpSp>
        <p:nvGrpSpPr>
          <p:cNvPr id="6" name="Группа 5"/>
          <p:cNvGrpSpPr/>
          <p:nvPr/>
        </p:nvGrpSpPr>
        <p:grpSpPr>
          <a:xfrm>
            <a:off x="0" y="1109388"/>
            <a:ext cx="3840427" cy="4954591"/>
            <a:chOff x="0" y="0"/>
            <a:chExt cx="2986980" cy="4954591"/>
          </a:xfrm>
          <a:solidFill>
            <a:srgbClr val="00B050"/>
          </a:solidFill>
        </p:grpSpPr>
        <p:sp>
          <p:nvSpPr>
            <p:cNvPr id="7" name="Скругленный прямоугольник 6"/>
            <p:cNvSpPr/>
            <p:nvPr/>
          </p:nvSpPr>
          <p:spPr>
            <a:xfrm>
              <a:off x="0" y="0"/>
              <a:ext cx="2986980" cy="4954591"/>
            </a:xfrm>
            <a:prstGeom prst="horizontalScroll">
              <a:avLst/>
            </a:prstGeom>
            <a:ln/>
          </p:spPr>
          <p:style>
            <a:lnRef idx="2">
              <a:schemeClr val="accent2"/>
            </a:lnRef>
            <a:fillRef idx="1">
              <a:schemeClr val="lt1"/>
            </a:fillRef>
            <a:effectRef idx="0">
              <a:schemeClr val="accent2"/>
            </a:effectRef>
            <a:fontRef idx="minor">
              <a:schemeClr val="dk1"/>
            </a:fontRef>
          </p:style>
        </p:sp>
        <p:sp>
          <p:nvSpPr>
            <p:cNvPr id="8" name="Скругленный прямоугольник 4"/>
            <p:cNvSpPr/>
            <p:nvPr/>
          </p:nvSpPr>
          <p:spPr>
            <a:xfrm>
              <a:off x="0" y="2632452"/>
              <a:ext cx="2986980" cy="1331219"/>
            </a:xfrm>
            <a:prstGeom prst="horizontalScroll">
              <a:avLst/>
            </a:prstGeom>
            <a:ln/>
          </p:spPr>
          <p:style>
            <a:lnRef idx="2">
              <a:schemeClr val="accent2"/>
            </a:lnRef>
            <a:fillRef idx="1">
              <a:schemeClr val="lt1"/>
            </a:fillRef>
            <a:effectRef idx="0">
              <a:schemeClr val="accent2"/>
            </a:effectRef>
            <a:fontRef idx="minor">
              <a:schemeClr val="dk1"/>
            </a:fontRef>
          </p:style>
          <p:txBody>
            <a:bodyPr lIns="234696" tIns="234696" rIns="234696" bIns="234696" spcCol="1270" anchor="ctr"/>
            <a:lstStyle/>
            <a:p>
              <a:pPr algn="ctr" defTabSz="1466850">
                <a:lnSpc>
                  <a:spcPct val="90000"/>
                </a:lnSpc>
                <a:spcAft>
                  <a:spcPct val="35000"/>
                </a:spcAft>
                <a:defRPr/>
              </a:pPr>
              <a:r>
                <a:rPr lang="ru-RU" sz="2800" b="1" dirty="0">
                  <a:solidFill>
                    <a:srgbClr val="002060"/>
                  </a:solidFill>
                  <a:latin typeface="Times New Roman" pitchFamily="18" charset="0"/>
                  <a:cs typeface="Times New Roman" pitchFamily="18" charset="0"/>
                </a:rPr>
                <a:t>ОБУЧЕНИЕ</a:t>
              </a:r>
            </a:p>
          </p:txBody>
        </p:sp>
      </p:grpSp>
      <p:grpSp>
        <p:nvGrpSpPr>
          <p:cNvPr id="22" name="Группа 21"/>
          <p:cNvGrpSpPr/>
          <p:nvPr/>
        </p:nvGrpSpPr>
        <p:grpSpPr>
          <a:xfrm>
            <a:off x="8230828" y="781841"/>
            <a:ext cx="3840427" cy="4954591"/>
            <a:chOff x="0" y="0"/>
            <a:chExt cx="2986980" cy="4954591"/>
          </a:xfrm>
          <a:solidFill>
            <a:srgbClr val="00B050"/>
          </a:solidFill>
        </p:grpSpPr>
        <p:sp>
          <p:nvSpPr>
            <p:cNvPr id="23" name="Скругленный прямоугольник 6"/>
            <p:cNvSpPr/>
            <p:nvPr/>
          </p:nvSpPr>
          <p:spPr>
            <a:xfrm>
              <a:off x="0" y="0"/>
              <a:ext cx="2986980" cy="4954591"/>
            </a:xfrm>
            <a:prstGeom prst="horizontalScroll">
              <a:avLst/>
            </a:prstGeom>
            <a:ln/>
          </p:spPr>
          <p:style>
            <a:lnRef idx="2">
              <a:schemeClr val="accent2"/>
            </a:lnRef>
            <a:fillRef idx="1">
              <a:schemeClr val="lt1"/>
            </a:fillRef>
            <a:effectRef idx="0">
              <a:schemeClr val="accent2"/>
            </a:effectRef>
            <a:fontRef idx="minor">
              <a:schemeClr val="dk1"/>
            </a:fontRef>
          </p:style>
        </p:sp>
        <p:sp>
          <p:nvSpPr>
            <p:cNvPr id="24" name="Скругленный прямоугольник 4"/>
            <p:cNvSpPr/>
            <p:nvPr/>
          </p:nvSpPr>
          <p:spPr>
            <a:xfrm>
              <a:off x="0" y="2632452"/>
              <a:ext cx="2986980" cy="1331219"/>
            </a:xfrm>
            <a:prstGeom prst="horizontalScroll">
              <a:avLst/>
            </a:prstGeom>
            <a:ln/>
          </p:spPr>
          <p:style>
            <a:lnRef idx="2">
              <a:schemeClr val="accent2"/>
            </a:lnRef>
            <a:fillRef idx="1">
              <a:schemeClr val="lt1"/>
            </a:fillRef>
            <a:effectRef idx="0">
              <a:schemeClr val="accent2"/>
            </a:effectRef>
            <a:fontRef idx="minor">
              <a:schemeClr val="dk1"/>
            </a:fontRef>
          </p:style>
          <p:txBody>
            <a:bodyPr lIns="234696" tIns="234696" rIns="234696" bIns="234696" spcCol="1270" anchor="ctr"/>
            <a:lstStyle/>
            <a:p>
              <a:pPr algn="ctr" defTabSz="1466850">
                <a:lnSpc>
                  <a:spcPct val="90000"/>
                </a:lnSpc>
                <a:spcAft>
                  <a:spcPct val="35000"/>
                </a:spcAft>
                <a:defRPr/>
              </a:pPr>
              <a:r>
                <a:rPr lang="ru-RU" sz="2800" b="1" dirty="0" smtClean="0">
                  <a:solidFill>
                    <a:srgbClr val="002060"/>
                  </a:solidFill>
                  <a:latin typeface="Times New Roman" pitchFamily="18" charset="0"/>
                  <a:cs typeface="Times New Roman" pitchFamily="18" charset="0"/>
                </a:rPr>
                <a:t>РАЗВИТИЕ</a:t>
              </a:r>
              <a:endParaRPr lang="ru-RU" sz="2800" b="1" dirty="0">
                <a:solidFill>
                  <a:srgbClr val="002060"/>
                </a:solidFill>
                <a:latin typeface="Times New Roman" pitchFamily="18" charset="0"/>
                <a:cs typeface="Times New Roman" pitchFamily="18" charset="0"/>
              </a:endParaRPr>
            </a:p>
          </p:txBody>
        </p:sp>
      </p:grpSp>
      <p:grpSp>
        <p:nvGrpSpPr>
          <p:cNvPr id="25" name="Группа 24"/>
          <p:cNvGrpSpPr/>
          <p:nvPr/>
        </p:nvGrpSpPr>
        <p:grpSpPr>
          <a:xfrm>
            <a:off x="3983763" y="936997"/>
            <a:ext cx="4017848" cy="4954591"/>
            <a:chOff x="0" y="0"/>
            <a:chExt cx="3124973" cy="4954591"/>
          </a:xfrm>
          <a:solidFill>
            <a:srgbClr val="00B050"/>
          </a:solidFill>
        </p:grpSpPr>
        <p:sp>
          <p:nvSpPr>
            <p:cNvPr id="26" name="Скругленный прямоугольник 6"/>
            <p:cNvSpPr/>
            <p:nvPr/>
          </p:nvSpPr>
          <p:spPr>
            <a:xfrm>
              <a:off x="137993" y="0"/>
              <a:ext cx="2986980" cy="4954591"/>
            </a:xfrm>
            <a:prstGeom prst="horizontalScroll">
              <a:avLst/>
            </a:prstGeom>
            <a:ln/>
          </p:spPr>
          <p:style>
            <a:lnRef idx="2">
              <a:schemeClr val="accent2"/>
            </a:lnRef>
            <a:fillRef idx="1">
              <a:schemeClr val="lt1"/>
            </a:fillRef>
            <a:effectRef idx="0">
              <a:schemeClr val="accent2"/>
            </a:effectRef>
            <a:fontRef idx="minor">
              <a:schemeClr val="dk1"/>
            </a:fontRef>
          </p:style>
        </p:sp>
        <p:sp>
          <p:nvSpPr>
            <p:cNvPr id="27" name="Скругленный прямоугольник 4"/>
            <p:cNvSpPr/>
            <p:nvPr/>
          </p:nvSpPr>
          <p:spPr>
            <a:xfrm>
              <a:off x="0" y="2632452"/>
              <a:ext cx="2986980" cy="1331219"/>
            </a:xfrm>
            <a:prstGeom prst="horizontalScroll">
              <a:avLst/>
            </a:prstGeom>
            <a:ln/>
          </p:spPr>
          <p:style>
            <a:lnRef idx="2">
              <a:schemeClr val="accent2"/>
            </a:lnRef>
            <a:fillRef idx="1">
              <a:schemeClr val="lt1"/>
            </a:fillRef>
            <a:effectRef idx="0">
              <a:schemeClr val="accent2"/>
            </a:effectRef>
            <a:fontRef idx="minor">
              <a:schemeClr val="dk1"/>
            </a:fontRef>
          </p:style>
          <p:txBody>
            <a:bodyPr lIns="234696" tIns="234696" rIns="234696" bIns="234696" spcCol="1270" anchor="ctr"/>
            <a:lstStyle/>
            <a:p>
              <a:pPr algn="ctr" defTabSz="1466850">
                <a:lnSpc>
                  <a:spcPct val="90000"/>
                </a:lnSpc>
                <a:spcAft>
                  <a:spcPct val="35000"/>
                </a:spcAft>
                <a:defRPr/>
              </a:pPr>
              <a:r>
                <a:rPr lang="ru-RU" sz="2800" b="1" dirty="0" smtClean="0">
                  <a:solidFill>
                    <a:srgbClr val="002060"/>
                  </a:solidFill>
                  <a:latin typeface="Times New Roman" pitchFamily="18" charset="0"/>
                  <a:cs typeface="Times New Roman" pitchFamily="18" charset="0"/>
                </a:rPr>
                <a:t>ВОСПИТАНИЕ</a:t>
              </a:r>
              <a:endParaRPr lang="ru-RU" sz="2800" b="1" dirty="0">
                <a:solidFill>
                  <a:srgbClr val="00206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932313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1417</TotalTime>
  <Words>1748</Words>
  <Application>Microsoft Office PowerPoint</Application>
  <PresentationFormat>Произвольный</PresentationFormat>
  <Paragraphs>278</Paragraphs>
  <Slides>35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Углы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Новые компетенции педагога </vt:lpstr>
      <vt:lpstr>СТРУКТУРА ПРОФСТАНДАРТА ПЕДАГОГА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Аттестация АСИОУ</dc:title>
  <dc:creator>школа</dc:creator>
  <cp:lastModifiedBy>226</cp:lastModifiedBy>
  <cp:revision>135</cp:revision>
  <dcterms:created xsi:type="dcterms:W3CDTF">2016-01-21T13:02:54Z</dcterms:created>
  <dcterms:modified xsi:type="dcterms:W3CDTF">2020-01-11T19:29:07Z</dcterms:modified>
</cp:coreProperties>
</file>